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2" r:id="rId2"/>
  </p:sldMasterIdLst>
  <p:notesMasterIdLst>
    <p:notesMasterId r:id="rId20"/>
  </p:notesMasterIdLst>
  <p:sldIdLst>
    <p:sldId id="547" r:id="rId3"/>
    <p:sldId id="550" r:id="rId4"/>
    <p:sldId id="370" r:id="rId5"/>
    <p:sldId id="551" r:id="rId6"/>
    <p:sldId id="558" r:id="rId7"/>
    <p:sldId id="553" r:id="rId8"/>
    <p:sldId id="554" r:id="rId9"/>
    <p:sldId id="555" r:id="rId10"/>
    <p:sldId id="556" r:id="rId11"/>
    <p:sldId id="557" r:id="rId12"/>
    <p:sldId id="560" r:id="rId13"/>
    <p:sldId id="373" r:id="rId14"/>
    <p:sldId id="546" r:id="rId15"/>
    <p:sldId id="533" r:id="rId16"/>
    <p:sldId id="545" r:id="rId17"/>
    <p:sldId id="561" r:id="rId18"/>
    <p:sldId id="559" r:id="rId19"/>
  </p:sldIdLst>
  <p:sldSz cx="9144000" cy="6858000" type="screen4x3"/>
  <p:notesSz cx="7010400" cy="9296400"/>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guide id="3" pos="336" userDrawn="1">
          <p15:clr>
            <a:srgbClr val="A4A3A4"/>
          </p15:clr>
        </p15:guide>
        <p15:guide id="4" orient="horz" pos="11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Astrachan" initials="" lastIdx="16" clrIdx="0"/>
  <p:cmAuthor id="1" name="Meg Murphy" initials="" lastIdx="7" clrIdx="1"/>
  <p:cmAuthor id="2" name="David Mallen" initials="" lastIdx="6" clrIdx="2"/>
  <p:cmAuthor id="3" name="Doug Morse-Schindler" initials="DM"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6D4"/>
    <a:srgbClr val="682DB3"/>
    <a:srgbClr val="5582F5"/>
    <a:srgbClr val="53BABF"/>
    <a:srgbClr val="F5C855"/>
    <a:srgbClr val="EC8A88"/>
    <a:srgbClr val="79B32D"/>
    <a:srgbClr val="DF3E4E"/>
    <a:srgbClr val="E9E6DD"/>
    <a:srgbClr val="9C4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68" autoAdjust="0"/>
    <p:restoredTop sz="95349" autoAdjust="0"/>
  </p:normalViewPr>
  <p:slideViewPr>
    <p:cSldViewPr snapToGrid="0">
      <p:cViewPr varScale="1">
        <p:scale>
          <a:sx n="131" d="100"/>
          <a:sy n="131" d="100"/>
        </p:scale>
        <p:origin x="976" y="184"/>
      </p:cViewPr>
      <p:guideLst>
        <p:guide orient="horz" pos="2136"/>
        <p:guide pos="2880"/>
        <p:guide pos="336"/>
        <p:guide orient="horz" pos="11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410880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51378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200">
              <a:solidFill>
                <a:schemeClr val="dk1"/>
              </a:solidFill>
            </a:endParaRPr>
          </a:p>
        </p:txBody>
      </p:sp>
      <p:sp>
        <p:nvSpPr>
          <p:cNvPr id="152" name="Shape 152"/>
          <p:cNvSpPr txBox="1">
            <a:spLocks noGrp="1"/>
          </p:cNvSpPr>
          <p:nvPr>
            <p:ph type="sldNum" idx="12"/>
          </p:nvPr>
        </p:nvSpPr>
        <p:spPr>
          <a:xfrm>
            <a:off x="3970735" y="8830658"/>
            <a:ext cx="3038100" cy="46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153" name="Shape 153"/>
          <p:cNvSpPr txBox="1">
            <a:spLocks noGrp="1"/>
          </p:cNvSpPr>
          <p:nvPr>
            <p:ph type="ftr" idx="11"/>
          </p:nvPr>
        </p:nvSpPr>
        <p:spPr>
          <a:xfrm>
            <a:off x="2" y="8830658"/>
            <a:ext cx="3038100" cy="46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017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16629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80622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sz="1000" dirty="0">
                <a:solidFill>
                  <a:srgbClr val="333333"/>
                </a:solidFill>
                <a:highlight>
                  <a:srgbClr val="FFFFFF"/>
                </a:highlight>
              </a:rPr>
              <a:t>18-22% of claims are coming from RX! This is national averages and only </a:t>
            </a:r>
            <a:r>
              <a:rPr lang="en" sz="1000" dirty="0" err="1">
                <a:solidFill>
                  <a:srgbClr val="333333"/>
                </a:solidFill>
                <a:highlight>
                  <a:srgbClr val="FFFFFF"/>
                </a:highlight>
              </a:rPr>
              <a:t>goin</a:t>
            </a:r>
            <a:r>
              <a:rPr lang="en" sz="1000">
                <a:solidFill>
                  <a:srgbClr val="333333"/>
                </a:solidFill>
                <a:highlight>
                  <a:srgbClr val="FFFFFF"/>
                </a:highlight>
              </a:rPr>
              <a:t> up. This is a HUGE savings piece and we know it. Imagine being able to waive OOP expenses by proactively getting people on Mail Order that is then shipped to their home address? Convenient (member does nothing or have to go anywhere). Meds are shipped and delivered to their front door; OOP reduced because its cheaper and signifcant savings on employer side by Mail Order....people dont do mail order becasue its sucks to fill out paperwork; its a tedious task; etc)</a:t>
            </a:r>
          </a:p>
        </p:txBody>
      </p:sp>
    </p:spTree>
    <p:extLst>
      <p:ext uri="{BB962C8B-B14F-4D97-AF65-F5344CB8AC3E}">
        <p14:creationId xmlns:p14="http://schemas.microsoft.com/office/powerpoint/2010/main" val="28366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70790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85745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362522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404439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301883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386230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368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520" y="4560570"/>
            <a:ext cx="5852160" cy="4320540"/>
          </a:xfrm>
          <a:prstGeom prst="rect">
            <a:avLst/>
          </a:prstGeom>
        </p:spPr>
        <p:txBody>
          <a:bodyPr wrap="square" lIns="96637" tIns="96637" rIns="96637" bIns="96637" anchor="t" anchorCtr="0">
            <a:noAutofit/>
          </a:bodyPr>
          <a:lstStyle/>
          <a:p>
            <a:pPr>
              <a:buNone/>
            </a:pPr>
            <a:endParaRPr lang="en" sz="1000" dirty="0">
              <a:solidFill>
                <a:srgbClr val="333333"/>
              </a:solidFill>
              <a:highlight>
                <a:srgbClr val="FFFFFF"/>
              </a:highlight>
            </a:endParaRPr>
          </a:p>
        </p:txBody>
      </p:sp>
    </p:spTree>
    <p:extLst>
      <p:ext uri="{BB962C8B-B14F-4D97-AF65-F5344CB8AC3E}">
        <p14:creationId xmlns:p14="http://schemas.microsoft.com/office/powerpoint/2010/main" val="3879711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4" name="Do not remove" hidden="1">
            <a:extLst>
              <a:ext uri="{FF2B5EF4-FFF2-40B4-BE49-F238E27FC236}">
                <a16:creationId xmlns:a16="http://schemas.microsoft.com/office/drawing/2014/main" id="{36A3BF26-04B1-4994-B11C-2AE99E482AEB}"/>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17"/>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5959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6"/>
        <p:cNvGrpSpPr/>
        <p:nvPr/>
      </p:nvGrpSpPr>
      <p:grpSpPr>
        <a:xfrm>
          <a:off x="0" y="0"/>
          <a:ext cx="0" cy="0"/>
          <a:chOff x="0" y="0"/>
          <a:chExt cx="0" cy="0"/>
        </a:xfrm>
      </p:grpSpPr>
      <p:sp>
        <p:nvSpPr>
          <p:cNvPr id="5" name="Do not remove" hidden="1">
            <a:extLst>
              <a:ext uri="{FF2B5EF4-FFF2-40B4-BE49-F238E27FC236}">
                <a16:creationId xmlns:a16="http://schemas.microsoft.com/office/drawing/2014/main" id="{C70D7146-C065-4783-9803-1C4EE79EFE76}"/>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17"/>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21103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66114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129745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3648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65667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76343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089871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67002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4463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62"/>
        <p:cNvGrpSpPr/>
        <p:nvPr/>
      </p:nvGrpSpPr>
      <p:grpSpPr>
        <a:xfrm>
          <a:off x="0" y="0"/>
          <a:ext cx="0" cy="0"/>
          <a:chOff x="0" y="0"/>
          <a:chExt cx="0" cy="0"/>
        </a:xfrm>
      </p:grpSpPr>
      <p:sp>
        <p:nvSpPr>
          <p:cNvPr id="3" name="Do not remove" hidden="1">
            <a:extLst>
              <a:ext uri="{FF2B5EF4-FFF2-40B4-BE49-F238E27FC236}">
                <a16:creationId xmlns:a16="http://schemas.microsoft.com/office/drawing/2014/main" id="{60149273-5FCE-4DB5-ACAF-126E323AE487}"/>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hape 63"/>
          <p:cNvSpPr txBox="1">
            <a:spLocks noGrp="1"/>
          </p:cNvSpPr>
          <p:nvPr>
            <p:ph type="title"/>
          </p:nvPr>
        </p:nvSpPr>
        <p:spPr>
          <a:xfrm>
            <a:off x="628650" y="365128"/>
            <a:ext cx="7886700" cy="840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2800"/>
              <a:buFont typeface="Arial"/>
              <a:buNone/>
              <a:defRPr sz="2800">
                <a:solidFill>
                  <a:schemeClr val="dk1"/>
                </a:solidFill>
              </a:defRPr>
            </a:lvl2pPr>
            <a:lvl3pPr lvl="2" indent="0" rtl="0">
              <a:spcBef>
                <a:spcPts val="0"/>
              </a:spcBef>
              <a:spcAft>
                <a:spcPts val="0"/>
              </a:spcAft>
              <a:buClr>
                <a:schemeClr val="dk1"/>
              </a:buClr>
              <a:buSzPts val="2800"/>
              <a:buFont typeface="Arial"/>
              <a:buNone/>
              <a:defRPr sz="2800">
                <a:solidFill>
                  <a:schemeClr val="dk1"/>
                </a:solidFill>
              </a:defRPr>
            </a:lvl3pPr>
            <a:lvl4pPr lvl="3" indent="0" rtl="0">
              <a:spcBef>
                <a:spcPts val="0"/>
              </a:spcBef>
              <a:spcAft>
                <a:spcPts val="0"/>
              </a:spcAft>
              <a:buClr>
                <a:schemeClr val="dk1"/>
              </a:buClr>
              <a:buSzPts val="2800"/>
              <a:buFont typeface="Arial"/>
              <a:buNone/>
              <a:defRPr sz="2800">
                <a:solidFill>
                  <a:schemeClr val="dk1"/>
                </a:solidFill>
              </a:defRPr>
            </a:lvl4pPr>
            <a:lvl5pPr lvl="4" indent="0" rtl="0">
              <a:spcBef>
                <a:spcPts val="0"/>
              </a:spcBef>
              <a:spcAft>
                <a:spcPts val="0"/>
              </a:spcAft>
              <a:buClr>
                <a:schemeClr val="dk1"/>
              </a:buClr>
              <a:buSzPts val="2800"/>
              <a:buFont typeface="Arial"/>
              <a:buNone/>
              <a:defRPr sz="2800">
                <a:solidFill>
                  <a:schemeClr val="dk1"/>
                </a:solidFill>
              </a:defRPr>
            </a:lvl5pPr>
            <a:lvl6pPr lvl="5" indent="0" rtl="0">
              <a:spcBef>
                <a:spcPts val="0"/>
              </a:spcBef>
              <a:spcAft>
                <a:spcPts val="0"/>
              </a:spcAft>
              <a:buClr>
                <a:schemeClr val="dk1"/>
              </a:buClr>
              <a:buSzPts val="2800"/>
              <a:buFont typeface="Arial"/>
              <a:buNone/>
              <a:defRPr sz="2800">
                <a:solidFill>
                  <a:schemeClr val="dk1"/>
                </a:solidFill>
              </a:defRPr>
            </a:lvl6pPr>
            <a:lvl7pPr lvl="6" indent="0" rtl="0">
              <a:spcBef>
                <a:spcPts val="0"/>
              </a:spcBef>
              <a:spcAft>
                <a:spcPts val="0"/>
              </a:spcAft>
              <a:buClr>
                <a:schemeClr val="dk1"/>
              </a:buClr>
              <a:buSzPts val="2800"/>
              <a:buFont typeface="Arial"/>
              <a:buNone/>
              <a:defRPr sz="2800">
                <a:solidFill>
                  <a:schemeClr val="dk1"/>
                </a:solidFill>
              </a:defRPr>
            </a:lvl7pPr>
            <a:lvl8pPr lvl="7" indent="0" rtl="0">
              <a:spcBef>
                <a:spcPts val="0"/>
              </a:spcBef>
              <a:spcAft>
                <a:spcPts val="0"/>
              </a:spcAft>
              <a:buClr>
                <a:schemeClr val="dk1"/>
              </a:buClr>
              <a:buSzPts val="2800"/>
              <a:buFont typeface="Arial"/>
              <a:buNone/>
              <a:defRPr sz="2800">
                <a:solidFill>
                  <a:schemeClr val="dk1"/>
                </a:solidFill>
              </a:defRPr>
            </a:lvl8pPr>
            <a:lvl9pPr lvl="8" indent="0" rtl="0">
              <a:spcBef>
                <a:spcPts val="0"/>
              </a:spcBef>
              <a:spcAft>
                <a:spcPts val="0"/>
              </a:spcAft>
              <a:buClr>
                <a:schemeClr val="dk1"/>
              </a:buClr>
              <a:buSzPts val="2800"/>
              <a:buFont typeface="Arial"/>
              <a:buNone/>
              <a:defRPr sz="2800">
                <a:solidFill>
                  <a:schemeClr val="dk1"/>
                </a:solidFill>
              </a:defRPr>
            </a:lvl9pPr>
          </a:lstStyle>
          <a:p>
            <a:endParaRPr/>
          </a:p>
        </p:txBody>
      </p:sp>
      <p:sp>
        <p:nvSpPr>
          <p:cNvPr id="64" name="Shape 64"/>
          <p:cNvSpPr txBox="1">
            <a:spLocks noGrp="1"/>
          </p:cNvSpPr>
          <p:nvPr>
            <p:ph type="body" idx="1"/>
          </p:nvPr>
        </p:nvSpPr>
        <p:spPr>
          <a:xfrm>
            <a:off x="628650" y="1388295"/>
            <a:ext cx="7886700" cy="3992100"/>
          </a:xfrm>
          <a:prstGeom prst="rect">
            <a:avLst/>
          </a:prstGeom>
          <a:noFill/>
          <a:ln>
            <a:noFill/>
          </a:ln>
        </p:spPr>
        <p:txBody>
          <a:bodyPr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ftr" idx="11"/>
          </p:nvPr>
        </p:nvSpPr>
        <p:spPr>
          <a:xfrm>
            <a:off x="4777717" y="6129340"/>
            <a:ext cx="3086100" cy="365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6074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Subtitle">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24EE26AE-4E22-453E-976D-574E62916845}"/>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61538" y="187671"/>
            <a:ext cx="8422816" cy="431020"/>
          </a:xfrm>
          <a:prstGeom prst="rect">
            <a:avLst/>
          </a:prstGeom>
        </p:spPr>
        <p:txBody>
          <a:bodyPr/>
          <a:lstStyle>
            <a:lvl1pPr algn="l">
              <a:defRPr sz="3200" b="0" i="0" baseline="0">
                <a:solidFill>
                  <a:schemeClr val="accent1"/>
                </a:solidFill>
                <a:uFillTx/>
                <a:latin typeface="Lato Regular"/>
                <a:ea typeface="Lato" panose="020F0502020204030203" pitchFamily="34" charset="0"/>
                <a:cs typeface="Lato" panose="020F0502020204030203" pitchFamily="34" charset="0"/>
              </a:defRPr>
            </a:lvl1pPr>
          </a:lstStyle>
          <a:p>
            <a:r>
              <a:rPr lang="en-US" dirty="0">
                <a:uFillTx/>
              </a:rPr>
              <a:t>Click to edit Master title style</a:t>
            </a:r>
          </a:p>
        </p:txBody>
      </p:sp>
      <p:sp>
        <p:nvSpPr>
          <p:cNvPr id="3" name="Slide Number Placeholder 5"/>
          <p:cNvSpPr>
            <a:spLocks noGrp="1"/>
          </p:cNvSpPr>
          <p:nvPr>
            <p:ph type="sldNum" sz="quarter" idx="10"/>
          </p:nvPr>
        </p:nvSpPr>
        <p:spPr>
          <a:xfrm>
            <a:off x="8391065" y="6495807"/>
            <a:ext cx="544512"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chemeClr val="tx2"/>
                </a:solidFill>
                <a:uFillTx/>
                <a:latin typeface="Lato" panose="020F0502020204030203" pitchFamily="34" charset="0"/>
                <a:ea typeface="Lato" panose="020F0502020204030203" pitchFamily="34" charset="0"/>
                <a:cs typeface="Lato" panose="020F0502020204030203" pitchFamily="34" charset="0"/>
              </a:defRPr>
            </a:lvl1pPr>
          </a:lstStyle>
          <a:p>
            <a:pPr>
              <a:defRPr>
                <a:uFillTx/>
              </a:defRPr>
            </a:pPr>
            <a:fld id="{22B5D737-EF81-4289-8E7A-39DF444AE2F1}" type="slidenum">
              <a:rPr lang="en-US" altLang="en-US" smtClean="0"/>
              <a:pPr>
                <a:defRPr>
                  <a:uFillTx/>
                </a:defRPr>
              </a:pPr>
              <a:t>‹#›</a:t>
            </a:fld>
            <a:endParaRPr lang="en-US" altLang="en-US" dirty="0"/>
          </a:p>
        </p:txBody>
      </p:sp>
    </p:spTree>
    <p:extLst>
      <p:ext uri="{BB962C8B-B14F-4D97-AF65-F5344CB8AC3E}">
        <p14:creationId xmlns:p14="http://schemas.microsoft.com/office/powerpoint/2010/main" val="275230628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62"/>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4F99F0A8-EF01-4F93-ABFA-AA299D594F5C}"/>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hape 63"/>
          <p:cNvSpPr txBox="1">
            <a:spLocks noGrp="1"/>
          </p:cNvSpPr>
          <p:nvPr>
            <p:ph type="title"/>
          </p:nvPr>
        </p:nvSpPr>
        <p:spPr>
          <a:xfrm>
            <a:off x="298449" y="466729"/>
            <a:ext cx="7886700" cy="840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dirty="0">
                <a:solidFill>
                  <a:srgbClr val="682DBF"/>
                </a:solidFill>
                <a:latin typeface="Lato"/>
                <a:ea typeface="Lato"/>
                <a:cs typeface="Lato"/>
                <a:sym typeface="Arial"/>
              </a:defRPr>
            </a:lvl1pPr>
            <a:lvl2pPr lvl="1" indent="0" rtl="0">
              <a:spcBef>
                <a:spcPts val="0"/>
              </a:spcBef>
              <a:spcAft>
                <a:spcPts val="0"/>
              </a:spcAft>
              <a:buClr>
                <a:schemeClr val="dk1"/>
              </a:buClr>
              <a:buSzPts val="2800"/>
              <a:buFont typeface="Arial"/>
              <a:buNone/>
              <a:defRPr sz="2800">
                <a:solidFill>
                  <a:schemeClr val="dk1"/>
                </a:solidFill>
              </a:defRPr>
            </a:lvl2pPr>
            <a:lvl3pPr lvl="2" indent="0" rtl="0">
              <a:spcBef>
                <a:spcPts val="0"/>
              </a:spcBef>
              <a:spcAft>
                <a:spcPts val="0"/>
              </a:spcAft>
              <a:buClr>
                <a:schemeClr val="dk1"/>
              </a:buClr>
              <a:buSzPts val="2800"/>
              <a:buFont typeface="Arial"/>
              <a:buNone/>
              <a:defRPr sz="2800">
                <a:solidFill>
                  <a:schemeClr val="dk1"/>
                </a:solidFill>
              </a:defRPr>
            </a:lvl3pPr>
            <a:lvl4pPr lvl="3" indent="0" rtl="0">
              <a:spcBef>
                <a:spcPts val="0"/>
              </a:spcBef>
              <a:spcAft>
                <a:spcPts val="0"/>
              </a:spcAft>
              <a:buClr>
                <a:schemeClr val="dk1"/>
              </a:buClr>
              <a:buSzPts val="2800"/>
              <a:buFont typeface="Arial"/>
              <a:buNone/>
              <a:defRPr sz="2800">
                <a:solidFill>
                  <a:schemeClr val="dk1"/>
                </a:solidFill>
              </a:defRPr>
            </a:lvl4pPr>
            <a:lvl5pPr lvl="4" indent="0" rtl="0">
              <a:spcBef>
                <a:spcPts val="0"/>
              </a:spcBef>
              <a:spcAft>
                <a:spcPts val="0"/>
              </a:spcAft>
              <a:buClr>
                <a:schemeClr val="dk1"/>
              </a:buClr>
              <a:buSzPts val="2800"/>
              <a:buFont typeface="Arial"/>
              <a:buNone/>
              <a:defRPr sz="2800">
                <a:solidFill>
                  <a:schemeClr val="dk1"/>
                </a:solidFill>
              </a:defRPr>
            </a:lvl5pPr>
            <a:lvl6pPr lvl="5" indent="0" rtl="0">
              <a:spcBef>
                <a:spcPts val="0"/>
              </a:spcBef>
              <a:spcAft>
                <a:spcPts val="0"/>
              </a:spcAft>
              <a:buClr>
                <a:schemeClr val="dk1"/>
              </a:buClr>
              <a:buSzPts val="2800"/>
              <a:buFont typeface="Arial"/>
              <a:buNone/>
              <a:defRPr sz="2800">
                <a:solidFill>
                  <a:schemeClr val="dk1"/>
                </a:solidFill>
              </a:defRPr>
            </a:lvl6pPr>
            <a:lvl7pPr lvl="6" indent="0" rtl="0">
              <a:spcBef>
                <a:spcPts val="0"/>
              </a:spcBef>
              <a:spcAft>
                <a:spcPts val="0"/>
              </a:spcAft>
              <a:buClr>
                <a:schemeClr val="dk1"/>
              </a:buClr>
              <a:buSzPts val="2800"/>
              <a:buFont typeface="Arial"/>
              <a:buNone/>
              <a:defRPr sz="2800">
                <a:solidFill>
                  <a:schemeClr val="dk1"/>
                </a:solidFill>
              </a:defRPr>
            </a:lvl7pPr>
            <a:lvl8pPr lvl="7" indent="0" rtl="0">
              <a:spcBef>
                <a:spcPts val="0"/>
              </a:spcBef>
              <a:spcAft>
                <a:spcPts val="0"/>
              </a:spcAft>
              <a:buClr>
                <a:schemeClr val="dk1"/>
              </a:buClr>
              <a:buSzPts val="2800"/>
              <a:buFont typeface="Arial"/>
              <a:buNone/>
              <a:defRPr sz="2800">
                <a:solidFill>
                  <a:schemeClr val="dk1"/>
                </a:solidFill>
              </a:defRPr>
            </a:lvl8pPr>
            <a:lvl9pPr lvl="8" indent="0" rtl="0">
              <a:spcBef>
                <a:spcPts val="0"/>
              </a:spcBef>
              <a:spcAft>
                <a:spcPts val="0"/>
              </a:spcAft>
              <a:buClr>
                <a:schemeClr val="dk1"/>
              </a:buClr>
              <a:buSzPts val="2800"/>
              <a:buFont typeface="Arial"/>
              <a:buNone/>
              <a:defRPr sz="2800">
                <a:solidFill>
                  <a:schemeClr val="dk1"/>
                </a:solidFill>
              </a:defRPr>
            </a:lvl9pPr>
          </a:lstStyle>
          <a:p>
            <a:endParaRPr dirty="0"/>
          </a:p>
        </p:txBody>
      </p:sp>
      <p:cxnSp>
        <p:nvCxnSpPr>
          <p:cNvPr id="6" name="Shape 294">
            <a:extLst>
              <a:ext uri="{FF2B5EF4-FFF2-40B4-BE49-F238E27FC236}">
                <a16:creationId xmlns:a16="http://schemas.microsoft.com/office/drawing/2014/main" id="{43E5927B-6DA5-436D-A6EB-C38655CCB125}"/>
              </a:ext>
            </a:extLst>
          </p:cNvPr>
          <p:cNvCxnSpPr/>
          <p:nvPr userDrawn="1"/>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56048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8135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71687352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jpg"/><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jpg"/><Relationship Id="rId4" Type="http://schemas.openxmlformats.org/officeDocument/2006/relationships/image" Target="../media/image11.emf"/><Relationship Id="rId9" Type="http://schemas.openxmlformats.org/officeDocument/2006/relationships/image" Target="../media/image16.png"/><Relationship Id="rId1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7.tif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214CBA33-6764-EE43-BDBE-131F3ED7303B}"/>
              </a:ext>
            </a:extLst>
          </p:cNvPr>
          <p:cNvSpPr txBox="1"/>
          <p:nvPr/>
        </p:nvSpPr>
        <p:spPr>
          <a:xfrm>
            <a:off x="4746812" y="1552913"/>
            <a:ext cx="3980329" cy="830997"/>
          </a:xfrm>
          <a:prstGeom prst="rect">
            <a:avLst/>
          </a:prstGeom>
          <a:noFill/>
        </p:spPr>
        <p:txBody>
          <a:bodyPr wrap="square" rtlCol="0">
            <a:spAutoFit/>
          </a:bodyPr>
          <a:lstStyle/>
          <a:p>
            <a:r>
              <a:rPr lang="en-US" sz="2400" b="1" dirty="0">
                <a:solidFill>
                  <a:srgbClr val="682DB3"/>
                </a:solidFill>
                <a:latin typeface="Lato Black" charset="0"/>
                <a:ea typeface="Lato Black" charset="0"/>
                <a:cs typeface="Lato Black" charset="0"/>
              </a:rPr>
              <a:t>The First Stop for All Your Healthcare Needs</a:t>
            </a:r>
          </a:p>
        </p:txBody>
      </p:sp>
      <p:sp>
        <p:nvSpPr>
          <p:cNvPr id="12" name="TextBox 11">
            <a:extLst>
              <a:ext uri="{FF2B5EF4-FFF2-40B4-BE49-F238E27FC236}">
                <a16:creationId xmlns:a16="http://schemas.microsoft.com/office/drawing/2014/main" id="{86DB521A-C34E-BD42-9EE9-807F4F58E41A}"/>
              </a:ext>
            </a:extLst>
          </p:cNvPr>
          <p:cNvSpPr txBox="1"/>
          <p:nvPr/>
        </p:nvSpPr>
        <p:spPr>
          <a:xfrm>
            <a:off x="183517" y="3870296"/>
            <a:ext cx="1790700" cy="276999"/>
          </a:xfrm>
          <a:prstGeom prst="rect">
            <a:avLst/>
          </a:prstGeom>
          <a:noFill/>
        </p:spPr>
        <p:txBody>
          <a:bodyPr wrap="square" rtlCol="0">
            <a:spAutoFit/>
          </a:bodyPr>
          <a:lstStyle/>
          <a:p>
            <a:r>
              <a:rPr lang="en-US" sz="1200" i="1" dirty="0">
                <a:solidFill>
                  <a:schemeClr val="tx1">
                    <a:lumMod val="85000"/>
                    <a:lumOff val="15000"/>
                  </a:schemeClr>
                </a:solidFill>
                <a:latin typeface="Lato Medium" charset="0"/>
                <a:ea typeface="Lato Medium" charset="0"/>
                <a:cs typeface="Lato Medium" charset="0"/>
              </a:rPr>
              <a:t>As Seen In</a:t>
            </a:r>
          </a:p>
        </p:txBody>
      </p:sp>
      <p:pic>
        <p:nvPicPr>
          <p:cNvPr id="2" name="Picture 1"/>
          <p:cNvPicPr>
            <a:picLocks noChangeAspect="1"/>
          </p:cNvPicPr>
          <p:nvPr/>
        </p:nvPicPr>
        <p:blipFill>
          <a:blip r:embed="rId3"/>
          <a:stretch>
            <a:fillRect/>
          </a:stretch>
        </p:blipFill>
        <p:spPr>
          <a:xfrm>
            <a:off x="4908176" y="794597"/>
            <a:ext cx="2111786" cy="57075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7825" y="4506286"/>
            <a:ext cx="1194816" cy="59740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8099" y="5761831"/>
            <a:ext cx="810768" cy="14020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8099" y="6387343"/>
            <a:ext cx="1036320" cy="15240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8099" y="4294500"/>
            <a:ext cx="725424" cy="19507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68099" y="5063169"/>
            <a:ext cx="1658112" cy="146304"/>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68099" y="5385068"/>
            <a:ext cx="1286256" cy="20116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68099" y="6077634"/>
            <a:ext cx="1005840" cy="134112"/>
          </a:xfrm>
          <a:prstGeom prst="rect">
            <a:avLst/>
          </a:prstGeom>
        </p:spPr>
      </p:pic>
      <p:sp>
        <p:nvSpPr>
          <p:cNvPr id="25" name="Oval 24"/>
          <p:cNvSpPr/>
          <p:nvPr/>
        </p:nvSpPr>
        <p:spPr>
          <a:xfrm>
            <a:off x="-5238797" y="2771272"/>
            <a:ext cx="7703575" cy="7703575"/>
          </a:xfrm>
          <a:prstGeom prst="ellipse">
            <a:avLst/>
          </a:prstGeom>
          <a:solidFill>
            <a:srgbClr val="9B66D4">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90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4" name="Oval 23"/>
          <p:cNvSpPr/>
          <p:nvPr/>
        </p:nvSpPr>
        <p:spPr>
          <a:xfrm>
            <a:off x="1640541" y="3229652"/>
            <a:ext cx="8108656" cy="8108656"/>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Benefits Wallet</a:t>
            </a:r>
            <a:endParaRPr lang="en" dirty="0">
              <a:solidFill>
                <a:srgbClr val="682DBF"/>
              </a:solidFill>
              <a:latin typeface="Lato"/>
              <a:ea typeface="Lato"/>
              <a:cs typeface="Lato"/>
              <a:sym typeface="Lato"/>
            </a:endParaRPr>
          </a:p>
        </p:txBody>
      </p:sp>
      <p:cxnSp>
        <p:nvCxnSpPr>
          <p:cNvPr id="294" name="Shape 294"/>
          <p:cNvCxnSpPr/>
          <p:nvPr/>
        </p:nvCxnSpPr>
        <p:spPr>
          <a:xfrm flipV="1">
            <a:off x="375075" y="983206"/>
            <a:ext cx="7481630" cy="27070"/>
          </a:xfrm>
          <a:prstGeom prst="straightConnector1">
            <a:avLst/>
          </a:prstGeom>
          <a:noFill/>
          <a:ln w="28575" cap="flat" cmpd="sng">
            <a:solidFill>
              <a:srgbClr val="CCCCCC"/>
            </a:solidFill>
            <a:prstDash val="solid"/>
            <a:round/>
            <a:headEnd type="none" w="lg" len="lg"/>
            <a:tailEnd type="none" w="lg" len="lg"/>
          </a:ln>
        </p:spPr>
      </p:cxnSp>
      <p:sp>
        <p:nvSpPr>
          <p:cNvPr id="2" name="TextBox 1">
            <a:extLst>
              <a:ext uri="{FF2B5EF4-FFF2-40B4-BE49-F238E27FC236}">
                <a16:creationId xmlns:a16="http://schemas.microsoft.com/office/drawing/2014/main" id="{A5C4B509-4C77-F143-92D2-CA9AC2142A78}"/>
              </a:ext>
            </a:extLst>
          </p:cNvPr>
          <p:cNvSpPr txBox="1"/>
          <p:nvPr/>
        </p:nvSpPr>
        <p:spPr>
          <a:xfrm>
            <a:off x="641001" y="1938803"/>
            <a:ext cx="4069925" cy="3000821"/>
          </a:xfrm>
          <a:prstGeom prst="rect">
            <a:avLst/>
          </a:prstGeom>
          <a:noFill/>
        </p:spPr>
        <p:txBody>
          <a:bodyPr wrap="square" rtlCol="0">
            <a:spAutoFit/>
          </a:bodyPr>
          <a:lstStyle/>
          <a:p>
            <a:pPr>
              <a:lnSpc>
                <a:spcPct val="150000"/>
              </a:lnSpc>
            </a:pPr>
            <a:r>
              <a:rPr lang="en-US" dirty="0">
                <a:latin typeface="Lato" charset="0"/>
                <a:ea typeface="Lato" charset="0"/>
                <a:cs typeface="Lato" charset="0"/>
              </a:rPr>
              <a:t>Contains all your benefits up to date benefits information</a:t>
            </a:r>
          </a:p>
          <a:p>
            <a:pPr>
              <a:lnSpc>
                <a:spcPct val="150000"/>
              </a:lnSpc>
            </a:pPr>
            <a:endParaRPr lang="en-US" dirty="0">
              <a:latin typeface="Lato" charset="0"/>
              <a:ea typeface="Lato" charset="0"/>
              <a:cs typeface="Lato" charset="0"/>
            </a:endParaRPr>
          </a:p>
          <a:p>
            <a:pPr marL="285750" indent="-285750">
              <a:lnSpc>
                <a:spcPct val="150000"/>
              </a:lnSpc>
              <a:buClr>
                <a:srgbClr val="9B66D4"/>
              </a:buClr>
              <a:buFont typeface="Wingdings" charset="2"/>
              <a:buChar char="ü"/>
            </a:pPr>
            <a:r>
              <a:rPr lang="en-US" dirty="0">
                <a:latin typeface="Lato" charset="0"/>
                <a:ea typeface="Lato" charset="0"/>
                <a:cs typeface="Lato" charset="0"/>
              </a:rPr>
              <a:t>Medical Insurance</a:t>
            </a:r>
          </a:p>
          <a:p>
            <a:pPr marL="285750" indent="-285750">
              <a:lnSpc>
                <a:spcPct val="150000"/>
              </a:lnSpc>
              <a:buClr>
                <a:srgbClr val="9B66D4"/>
              </a:buClr>
              <a:buFont typeface="Wingdings" charset="2"/>
              <a:buChar char="ü"/>
            </a:pPr>
            <a:r>
              <a:rPr lang="en-US" dirty="0">
                <a:latin typeface="Lato" charset="0"/>
                <a:ea typeface="Lato" charset="0"/>
                <a:cs typeface="Lato" charset="0"/>
              </a:rPr>
              <a:t>Dental</a:t>
            </a:r>
          </a:p>
          <a:p>
            <a:pPr marL="285750" indent="-285750">
              <a:lnSpc>
                <a:spcPct val="150000"/>
              </a:lnSpc>
              <a:buClr>
                <a:srgbClr val="9B66D4"/>
              </a:buClr>
              <a:buFont typeface="Wingdings" charset="2"/>
              <a:buChar char="ü"/>
            </a:pPr>
            <a:r>
              <a:rPr lang="en-US" dirty="0">
                <a:latin typeface="Lato" charset="0"/>
                <a:ea typeface="Lato" charset="0"/>
                <a:cs typeface="Lato" charset="0"/>
              </a:rPr>
              <a:t>Vision</a:t>
            </a:r>
          </a:p>
          <a:p>
            <a:pPr marL="285750" indent="-285750">
              <a:lnSpc>
                <a:spcPct val="150000"/>
              </a:lnSpc>
              <a:buClr>
                <a:srgbClr val="9B66D4"/>
              </a:buClr>
              <a:buFont typeface="Wingdings" charset="2"/>
              <a:buChar char="ü"/>
            </a:pPr>
            <a:r>
              <a:rPr lang="en-US" dirty="0">
                <a:latin typeface="Lato" charset="0"/>
                <a:ea typeface="Lato" charset="0"/>
                <a:cs typeface="Lato" charset="0"/>
              </a:rPr>
              <a:t>HSA</a:t>
            </a:r>
          </a:p>
          <a:p>
            <a:pPr marL="285750" indent="-285750">
              <a:lnSpc>
                <a:spcPct val="150000"/>
              </a:lnSpc>
              <a:buClr>
                <a:srgbClr val="9B66D4"/>
              </a:buClr>
              <a:buFont typeface="Wingdings" charset="2"/>
              <a:buChar char="ü"/>
            </a:pPr>
            <a:r>
              <a:rPr lang="en-US" dirty="0">
                <a:latin typeface="Lato" charset="0"/>
                <a:ea typeface="Lato" charset="0"/>
                <a:cs typeface="Lato" charset="0"/>
              </a:rPr>
              <a:t>Prescription</a:t>
            </a:r>
          </a:p>
          <a:p>
            <a:pPr marL="285750" indent="-285750">
              <a:lnSpc>
                <a:spcPct val="150000"/>
              </a:lnSpc>
              <a:buClr>
                <a:srgbClr val="9B66D4"/>
              </a:buClr>
              <a:buFont typeface="Wingdings" charset="2"/>
              <a:buChar char="ü"/>
            </a:pPr>
            <a:r>
              <a:rPr lang="en-US" dirty="0">
                <a:solidFill>
                  <a:schemeClr val="tx1"/>
                </a:solidFill>
                <a:latin typeface="Lato" charset="0"/>
                <a:ea typeface="Lato" charset="0"/>
                <a:cs typeface="Lato" charset="0"/>
              </a:rPr>
              <a:t>Life, disability, and more</a:t>
            </a:r>
          </a:p>
        </p:txBody>
      </p:sp>
      <p:pic>
        <p:nvPicPr>
          <p:cNvPr id="7" name="Picture 6"/>
          <p:cNvPicPr>
            <a:picLocks noChangeAspect="1"/>
          </p:cNvPicPr>
          <p:nvPr/>
        </p:nvPicPr>
        <p:blipFill>
          <a:blip r:embed="rId3"/>
          <a:stretch>
            <a:fillRect/>
          </a:stretch>
        </p:blipFill>
        <p:spPr>
          <a:xfrm>
            <a:off x="8050171" y="542763"/>
            <a:ext cx="571500" cy="546100"/>
          </a:xfrm>
          <a:prstGeom prst="rect">
            <a:avLst/>
          </a:prstGeom>
        </p:spPr>
      </p:pic>
      <p:sp>
        <p:nvSpPr>
          <p:cNvPr id="27" name="Oval 26"/>
          <p:cNvSpPr/>
          <p:nvPr/>
        </p:nvSpPr>
        <p:spPr>
          <a:xfrm>
            <a:off x="7848707" y="329846"/>
            <a:ext cx="974428" cy="974428"/>
          </a:xfrm>
          <a:prstGeom prst="ellipse">
            <a:avLst/>
          </a:prstGeom>
          <a:noFill/>
          <a:ln w="12700">
            <a:solidFill>
              <a:srgbClr val="682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599" y="542763"/>
            <a:ext cx="6858000" cy="6858000"/>
          </a:xfrm>
          <a:prstGeom prst="rect">
            <a:avLst/>
          </a:prstGeom>
        </p:spPr>
      </p:pic>
    </p:spTree>
    <p:extLst>
      <p:ext uri="{BB962C8B-B14F-4D97-AF65-F5344CB8AC3E}">
        <p14:creationId xmlns:p14="http://schemas.microsoft.com/office/powerpoint/2010/main" val="141114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5456-2221-FD4E-AF85-DC98EDD4242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108A8079-BB07-014C-B18F-DD50C134757E}"/>
              </a:ext>
            </a:extLst>
          </p:cNvPr>
          <p:cNvSpPr/>
          <p:nvPr/>
        </p:nvSpPr>
        <p:spPr>
          <a:xfrm>
            <a:off x="0" y="0"/>
            <a:ext cx="9144000" cy="6858000"/>
          </a:xfrm>
          <a:prstGeom prst="rect">
            <a:avLst/>
          </a:prstGeom>
          <a:solidFill>
            <a:srgbClr val="682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89808" y="1446608"/>
            <a:ext cx="10822784" cy="10822784"/>
          </a:xfrm>
          <a:prstGeom prst="ellipse">
            <a:avLst/>
          </a:prstGeom>
          <a:solidFill>
            <a:schemeClr val="bg1">
              <a:lumMod val="8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391B94-A816-0B4B-83BF-8A18764902B3}"/>
              </a:ext>
            </a:extLst>
          </p:cNvPr>
          <p:cNvSpPr txBox="1"/>
          <p:nvPr/>
        </p:nvSpPr>
        <p:spPr>
          <a:xfrm>
            <a:off x="789358" y="2173188"/>
            <a:ext cx="7200900" cy="2308324"/>
          </a:xfrm>
          <a:prstGeom prst="rect">
            <a:avLst/>
          </a:prstGeom>
          <a:noFill/>
        </p:spPr>
        <p:txBody>
          <a:bodyPr wrap="square" rtlCol="0">
            <a:spAutoFit/>
          </a:bodyPr>
          <a:lstStyle/>
          <a:p>
            <a:r>
              <a:rPr lang="en-US" sz="7200" b="1" dirty="0">
                <a:solidFill>
                  <a:schemeClr val="bg1"/>
                </a:solidFill>
                <a:latin typeface="Lato" panose="020F0502020204030203" pitchFamily="34" charset="0"/>
                <a:ea typeface="Lato" panose="020F0502020204030203" pitchFamily="34" charset="0"/>
                <a:cs typeface="Lato" panose="020F0502020204030203" pitchFamily="34" charset="0"/>
              </a:rPr>
              <a:t>Why Use HealthJoy?</a:t>
            </a:r>
          </a:p>
        </p:txBody>
      </p:sp>
    </p:spTree>
    <p:extLst>
      <p:ext uri="{BB962C8B-B14F-4D97-AF65-F5344CB8AC3E}">
        <p14:creationId xmlns:p14="http://schemas.microsoft.com/office/powerpoint/2010/main" val="17291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Shape 293"/>
          <p:cNvSpPr txBox="1">
            <a:spLocks noGrp="1"/>
          </p:cNvSpPr>
          <p:nvPr>
            <p:ph type="title"/>
          </p:nvPr>
        </p:nvSpPr>
        <p:spPr>
          <a:xfrm>
            <a:off x="280622" y="440543"/>
            <a:ext cx="8802031" cy="763500"/>
          </a:xfrm>
          <a:prstGeom prst="rect">
            <a:avLst/>
          </a:prstGeom>
        </p:spPr>
        <p:txBody>
          <a:bodyPr wrap="square" lIns="91425" tIns="91425" rIns="91425" bIns="91425" anchor="t" anchorCtr="0">
            <a:noAutofit/>
          </a:bodyPr>
          <a:lstStyle/>
          <a:p>
            <a:pPr marL="0" lvl="0" indent="0" rtl="0">
              <a:spcBef>
                <a:spcPts val="0"/>
              </a:spcBef>
              <a:buNone/>
            </a:pPr>
            <a:r>
              <a:rPr lang="en-US" dirty="0">
                <a:solidFill>
                  <a:srgbClr val="682DBF"/>
                </a:solidFill>
                <a:latin typeface="Lato"/>
                <a:ea typeface="Lato"/>
                <a:cs typeface="Lato"/>
                <a:sym typeface="Lato"/>
              </a:rPr>
              <a:t>YOUR FINANCIAL EXPOSURE</a:t>
            </a:r>
            <a:endParaRPr lang="en" b="1" i="1"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2" name="Picture 1">
            <a:extLst>
              <a:ext uri="{FF2B5EF4-FFF2-40B4-BE49-F238E27FC236}">
                <a16:creationId xmlns:a16="http://schemas.microsoft.com/office/drawing/2014/main" id="{7FE41527-0A37-8B44-96F8-78C2C24DFD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9" y="1023797"/>
            <a:ext cx="9149459" cy="4277372"/>
          </a:xfrm>
          <a:prstGeom prst="rect">
            <a:avLst/>
          </a:prstGeom>
        </p:spPr>
      </p:pic>
    </p:spTree>
    <p:extLst>
      <p:ext uri="{BB962C8B-B14F-4D97-AF65-F5344CB8AC3E}">
        <p14:creationId xmlns:p14="http://schemas.microsoft.com/office/powerpoint/2010/main" val="3174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Shape 293"/>
          <p:cNvSpPr txBox="1">
            <a:spLocks noGrp="1"/>
          </p:cNvSpPr>
          <p:nvPr>
            <p:ph type="title"/>
          </p:nvPr>
        </p:nvSpPr>
        <p:spPr>
          <a:xfrm>
            <a:off x="280622" y="440543"/>
            <a:ext cx="8802031" cy="763500"/>
          </a:xfrm>
          <a:prstGeom prst="rect">
            <a:avLst/>
          </a:prstGeom>
        </p:spPr>
        <p:txBody>
          <a:bodyPr wrap="square" lIns="91425" tIns="91425" rIns="91425" bIns="91425" anchor="t" anchorCtr="0">
            <a:noAutofit/>
          </a:bodyPr>
          <a:lstStyle/>
          <a:p>
            <a:pPr marL="0" lvl="0" indent="0" rtl="0">
              <a:spcBef>
                <a:spcPts val="0"/>
              </a:spcBef>
              <a:buNone/>
            </a:pPr>
            <a:r>
              <a:rPr lang="en-US" dirty="0">
                <a:solidFill>
                  <a:srgbClr val="682DBF"/>
                </a:solidFill>
                <a:latin typeface="Lato"/>
                <a:ea typeface="Lato"/>
                <a:cs typeface="Lato"/>
                <a:sym typeface="Lato"/>
              </a:rPr>
              <a:t>BENEFITS ARE TOO CONFUSING</a:t>
            </a:r>
            <a:endParaRPr lang="en" b="1" i="1"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3" name="Picture 2"/>
          <p:cNvPicPr>
            <a:picLocks noChangeAspect="1"/>
          </p:cNvPicPr>
          <p:nvPr/>
        </p:nvPicPr>
        <p:blipFill>
          <a:blip r:embed="rId3"/>
          <a:stretch>
            <a:fillRect/>
          </a:stretch>
        </p:blipFill>
        <p:spPr>
          <a:xfrm>
            <a:off x="1525959" y="1066887"/>
            <a:ext cx="6433818" cy="6581055"/>
          </a:xfrm>
          <a:prstGeom prst="rect">
            <a:avLst/>
          </a:prstGeom>
        </p:spPr>
      </p:pic>
      <p:sp>
        <p:nvSpPr>
          <p:cNvPr id="35" name="Shape 222">
            <a:extLst>
              <a:ext uri="{FF2B5EF4-FFF2-40B4-BE49-F238E27FC236}">
                <a16:creationId xmlns:a16="http://schemas.microsoft.com/office/drawing/2014/main" id="{4B05E05C-553E-4CD3-996E-A03BFDEAC646}"/>
              </a:ext>
            </a:extLst>
          </p:cNvPr>
          <p:cNvSpPr txBox="1"/>
          <p:nvPr/>
        </p:nvSpPr>
        <p:spPr>
          <a:xfrm>
            <a:off x="2898681" y="1477785"/>
            <a:ext cx="1228504" cy="251868"/>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Medical</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36" name="Shape 222">
            <a:extLst>
              <a:ext uri="{FF2B5EF4-FFF2-40B4-BE49-F238E27FC236}">
                <a16:creationId xmlns:a16="http://schemas.microsoft.com/office/drawing/2014/main" id="{4B05E05C-553E-4CD3-996E-A03BFDEAC646}"/>
              </a:ext>
            </a:extLst>
          </p:cNvPr>
          <p:cNvSpPr txBox="1"/>
          <p:nvPr/>
        </p:nvSpPr>
        <p:spPr>
          <a:xfrm>
            <a:off x="4155036" y="1468748"/>
            <a:ext cx="1048498" cy="251868"/>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Dental</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37" name="Shape 222">
            <a:extLst>
              <a:ext uri="{FF2B5EF4-FFF2-40B4-BE49-F238E27FC236}">
                <a16:creationId xmlns:a16="http://schemas.microsoft.com/office/drawing/2014/main" id="{4B05E05C-553E-4CD3-996E-A03BFDEAC646}"/>
              </a:ext>
            </a:extLst>
          </p:cNvPr>
          <p:cNvSpPr txBox="1"/>
          <p:nvPr/>
        </p:nvSpPr>
        <p:spPr>
          <a:xfrm>
            <a:off x="5442158" y="1447641"/>
            <a:ext cx="1048498" cy="339333"/>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Vision</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38" name="Shape 222">
            <a:extLst>
              <a:ext uri="{FF2B5EF4-FFF2-40B4-BE49-F238E27FC236}">
                <a16:creationId xmlns:a16="http://schemas.microsoft.com/office/drawing/2014/main" id="{4B05E05C-553E-4CD3-996E-A03BFDEAC646}"/>
              </a:ext>
            </a:extLst>
          </p:cNvPr>
          <p:cNvSpPr txBox="1"/>
          <p:nvPr/>
        </p:nvSpPr>
        <p:spPr>
          <a:xfrm>
            <a:off x="5891738" y="3000204"/>
            <a:ext cx="1048498" cy="277696"/>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LTD/STD</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40" name="Shape 222">
            <a:extLst>
              <a:ext uri="{FF2B5EF4-FFF2-40B4-BE49-F238E27FC236}">
                <a16:creationId xmlns:a16="http://schemas.microsoft.com/office/drawing/2014/main" id="{4B05E05C-553E-4CD3-996E-A03BFDEAC646}"/>
              </a:ext>
            </a:extLst>
          </p:cNvPr>
          <p:cNvSpPr txBox="1"/>
          <p:nvPr/>
        </p:nvSpPr>
        <p:spPr>
          <a:xfrm>
            <a:off x="1636115" y="2572222"/>
            <a:ext cx="1048498" cy="367312"/>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Wellness</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42" name="Shape 222">
            <a:extLst>
              <a:ext uri="{FF2B5EF4-FFF2-40B4-BE49-F238E27FC236}">
                <a16:creationId xmlns:a16="http://schemas.microsoft.com/office/drawing/2014/main" id="{4B05E05C-553E-4CD3-996E-A03BFDEAC646}"/>
              </a:ext>
            </a:extLst>
          </p:cNvPr>
          <p:cNvSpPr txBox="1"/>
          <p:nvPr/>
        </p:nvSpPr>
        <p:spPr>
          <a:xfrm>
            <a:off x="2078783" y="3898381"/>
            <a:ext cx="1048498" cy="334441"/>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FSA</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43" name="Shape 222">
            <a:extLst>
              <a:ext uri="{FF2B5EF4-FFF2-40B4-BE49-F238E27FC236}">
                <a16:creationId xmlns:a16="http://schemas.microsoft.com/office/drawing/2014/main" id="{4B05E05C-553E-4CD3-996E-A03BFDEAC646}"/>
              </a:ext>
            </a:extLst>
          </p:cNvPr>
          <p:cNvSpPr txBox="1"/>
          <p:nvPr/>
        </p:nvSpPr>
        <p:spPr>
          <a:xfrm>
            <a:off x="3500600" y="3893576"/>
            <a:ext cx="1048498" cy="334442"/>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Accident</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59" name="Shape 222">
            <a:extLst>
              <a:ext uri="{FF2B5EF4-FFF2-40B4-BE49-F238E27FC236}">
                <a16:creationId xmlns:a16="http://schemas.microsoft.com/office/drawing/2014/main" id="{4B05E05C-553E-4CD3-996E-A03BFDEAC646}"/>
              </a:ext>
            </a:extLst>
          </p:cNvPr>
          <p:cNvSpPr txBox="1"/>
          <p:nvPr/>
        </p:nvSpPr>
        <p:spPr>
          <a:xfrm>
            <a:off x="4661010" y="4140665"/>
            <a:ext cx="1048498" cy="61551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Critical Illness</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60" name="Shape 222">
            <a:extLst>
              <a:ext uri="{FF2B5EF4-FFF2-40B4-BE49-F238E27FC236}">
                <a16:creationId xmlns:a16="http://schemas.microsoft.com/office/drawing/2014/main" id="{4B05E05C-553E-4CD3-996E-A03BFDEAC646}"/>
              </a:ext>
            </a:extLst>
          </p:cNvPr>
          <p:cNvSpPr txBox="1"/>
          <p:nvPr/>
        </p:nvSpPr>
        <p:spPr>
          <a:xfrm>
            <a:off x="6904846" y="3881894"/>
            <a:ext cx="1048498" cy="61551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Life &amp; Disability</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61" name="Shape 222">
            <a:extLst>
              <a:ext uri="{FF2B5EF4-FFF2-40B4-BE49-F238E27FC236}">
                <a16:creationId xmlns:a16="http://schemas.microsoft.com/office/drawing/2014/main" id="{4B05E05C-553E-4CD3-996E-A03BFDEAC646}"/>
              </a:ext>
            </a:extLst>
          </p:cNvPr>
          <p:cNvSpPr txBox="1"/>
          <p:nvPr/>
        </p:nvSpPr>
        <p:spPr>
          <a:xfrm>
            <a:off x="6781506" y="5473493"/>
            <a:ext cx="1048498" cy="61551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Voluntary Disability</a:t>
            </a:r>
          </a:p>
        </p:txBody>
      </p:sp>
      <p:sp>
        <p:nvSpPr>
          <p:cNvPr id="62" name="Shape 222">
            <a:extLst>
              <a:ext uri="{FF2B5EF4-FFF2-40B4-BE49-F238E27FC236}">
                <a16:creationId xmlns:a16="http://schemas.microsoft.com/office/drawing/2014/main" id="{4B05E05C-553E-4CD3-996E-A03BFDEAC646}"/>
              </a:ext>
            </a:extLst>
          </p:cNvPr>
          <p:cNvSpPr txBox="1"/>
          <p:nvPr/>
        </p:nvSpPr>
        <p:spPr>
          <a:xfrm>
            <a:off x="5939363" y="4707063"/>
            <a:ext cx="1048498" cy="61551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Voluntary Life</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63" name="Shape 222">
            <a:extLst>
              <a:ext uri="{FF2B5EF4-FFF2-40B4-BE49-F238E27FC236}">
                <a16:creationId xmlns:a16="http://schemas.microsoft.com/office/drawing/2014/main" id="{4B05E05C-553E-4CD3-996E-A03BFDEAC646}"/>
              </a:ext>
            </a:extLst>
          </p:cNvPr>
          <p:cNvSpPr txBox="1"/>
          <p:nvPr/>
        </p:nvSpPr>
        <p:spPr>
          <a:xfrm>
            <a:off x="1489234" y="5136903"/>
            <a:ext cx="1131523" cy="615517"/>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Legal Protection</a:t>
            </a:r>
          </a:p>
        </p:txBody>
      </p:sp>
      <p:sp>
        <p:nvSpPr>
          <p:cNvPr id="22" name="Shape 222">
            <a:extLst>
              <a:ext uri="{FF2B5EF4-FFF2-40B4-BE49-F238E27FC236}">
                <a16:creationId xmlns:a16="http://schemas.microsoft.com/office/drawing/2014/main" id="{F0B288E2-6A48-423D-9A25-D81A24574DB6}"/>
              </a:ext>
            </a:extLst>
          </p:cNvPr>
          <p:cNvSpPr txBox="1"/>
          <p:nvPr/>
        </p:nvSpPr>
        <p:spPr>
          <a:xfrm>
            <a:off x="4356006" y="3017010"/>
            <a:ext cx="1228504" cy="251868"/>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rPr>
              <a:t>Prescription</a:t>
            </a:r>
            <a:endParaRPr kumimoji="0" sz="1400" b="1" i="0" u="none" strike="noStrike" kern="0" cap="none" spc="0" normalizeH="0" baseline="0" noProof="0" dirty="0">
              <a:ln>
                <a:noFill/>
              </a:ln>
              <a:solidFill>
                <a:srgbClr val="595959"/>
              </a:solidFill>
              <a:effectLst/>
              <a:uLnTx/>
              <a:uFillTx/>
              <a:latin typeface="Lato" charset="0"/>
              <a:ea typeface="Lato" charset="0"/>
              <a:cs typeface="Lato" charset="0"/>
              <a:sym typeface="Lato Light"/>
            </a:endParaRPr>
          </a:p>
        </p:txBody>
      </p:sp>
      <p:sp>
        <p:nvSpPr>
          <p:cNvPr id="6" name="Rectangle 5"/>
          <p:cNvSpPr/>
          <p:nvPr/>
        </p:nvSpPr>
        <p:spPr>
          <a:xfrm>
            <a:off x="2898681" y="5473493"/>
            <a:ext cx="1126168" cy="91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14614" y="4507936"/>
            <a:ext cx="3502071" cy="2744137"/>
          </a:xfrm>
          <a:prstGeom prst="rect">
            <a:avLst/>
          </a:prstGeom>
          <a:effectLst>
            <a:outerShdw blurRad="63500" dist="76200" dir="10800000" algn="r" rotWithShape="0">
              <a:prstClr val="black">
                <a:alpha val="10000"/>
              </a:prstClr>
            </a:outerShdw>
          </a:effectLst>
        </p:spPr>
      </p:pic>
    </p:spTree>
    <p:extLst>
      <p:ext uri="{BB962C8B-B14F-4D97-AF65-F5344CB8AC3E}">
        <p14:creationId xmlns:p14="http://schemas.microsoft.com/office/powerpoint/2010/main" val="147363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3" name="Shape 293">
            <a:extLst>
              <a:ext uri="{FF2B5EF4-FFF2-40B4-BE49-F238E27FC236}">
                <a16:creationId xmlns:a16="http://schemas.microsoft.com/office/drawing/2014/main" id="{E05F6B39-D7C3-4AB8-BF8A-F90E056AFE9E}"/>
              </a:ext>
            </a:extLst>
          </p:cNvPr>
          <p:cNvSpPr txBox="1">
            <a:spLocks noGrp="1"/>
          </p:cNvSpPr>
          <p:nvPr>
            <p:ph type="title"/>
          </p:nvPr>
        </p:nvSpPr>
        <p:spPr>
          <a:xfrm>
            <a:off x="298449" y="466729"/>
            <a:ext cx="8315712" cy="840900"/>
          </a:xfrm>
          <a:prstGeom prst="rect">
            <a:avLst/>
          </a:prstGeom>
        </p:spPr>
        <p:txBody>
          <a:bodyPr wrap="square" lIns="91425" tIns="91425" rIns="91425" bIns="91425" anchor="t" anchorCtr="0">
            <a:noAutofit/>
          </a:bodyPr>
          <a:lstStyle/>
          <a:p>
            <a:pPr marL="0" lvl="0" indent="0" rtl="0">
              <a:spcBef>
                <a:spcPts val="0"/>
              </a:spcBef>
              <a:buNone/>
            </a:pPr>
            <a:r>
              <a:rPr lang="en-US" dirty="0">
                <a:sym typeface="Lato"/>
              </a:rPr>
              <a:t>DON’T MAKE UNINFORMED DECISIONS</a:t>
            </a:r>
            <a:endParaRPr lang="en" dirty="0">
              <a:solidFill>
                <a:srgbClr val="682DBF"/>
              </a:solidFill>
              <a:latin typeface="Lato"/>
              <a:ea typeface="Lato"/>
              <a:cs typeface="Lato"/>
              <a:sym typeface="Lato"/>
            </a:endParaRPr>
          </a:p>
        </p:txBody>
      </p:sp>
      <p:graphicFrame>
        <p:nvGraphicFramePr>
          <p:cNvPr id="4" name="Table 1993"/>
          <p:cNvGraphicFramePr/>
          <p:nvPr>
            <p:extLst>
              <p:ext uri="{D42A27DB-BD31-4B8C-83A1-F6EECF244321}">
                <p14:modId xmlns:p14="http://schemas.microsoft.com/office/powerpoint/2010/main" val="223374400"/>
              </p:ext>
            </p:extLst>
          </p:nvPr>
        </p:nvGraphicFramePr>
        <p:xfrm>
          <a:off x="409768" y="1512697"/>
          <a:ext cx="8223869" cy="3951121"/>
        </p:xfrm>
        <a:graphic>
          <a:graphicData uri="http://schemas.openxmlformats.org/drawingml/2006/table">
            <a:tbl>
              <a:tblPr firstRow="1" firstCol="1" bandRow="1">
                <a:tableStyleId>{8799B23B-EC83-4686-B30A-512413B5E67A}</a:tableStyleId>
              </a:tblPr>
              <a:tblGrid>
                <a:gridCol w="2590607">
                  <a:extLst>
                    <a:ext uri="{9D8B030D-6E8A-4147-A177-3AD203B41FA5}">
                      <a16:colId xmlns:a16="http://schemas.microsoft.com/office/drawing/2014/main" val="20000"/>
                    </a:ext>
                  </a:extLst>
                </a:gridCol>
                <a:gridCol w="5633262">
                  <a:extLst>
                    <a:ext uri="{9D8B030D-6E8A-4147-A177-3AD203B41FA5}">
                      <a16:colId xmlns:a16="http://schemas.microsoft.com/office/drawing/2014/main" val="20001"/>
                    </a:ext>
                  </a:extLst>
                </a:gridCol>
              </a:tblGrid>
              <a:tr h="531521">
                <a:tc>
                  <a:txBody>
                    <a:bodyPr/>
                    <a:lstStyle/>
                    <a:p>
                      <a:pPr algn="l"/>
                      <a:r>
                        <a:rPr lang="en-US" sz="1600" b="1" i="0" dirty="0">
                          <a:solidFill>
                            <a:schemeClr val="bg1"/>
                          </a:solidFill>
                          <a:latin typeface="Lato" charset="0"/>
                          <a:ea typeface="Lato" charset="0"/>
                          <a:cs typeface="Lato" charset="0"/>
                        </a:rPr>
                        <a:t>Opportunity</a:t>
                      </a:r>
                    </a:p>
                  </a:txBody>
                  <a:tcPr marL="49339" marR="49339" marT="49352" marB="49352" anchor="ctr" horzOverflow="overflow">
                    <a:solidFill>
                      <a:srgbClr val="682DB3"/>
                    </a:solidFill>
                  </a:tcPr>
                </a:tc>
                <a:tc>
                  <a:txBody>
                    <a:bodyPr/>
                    <a:lstStyle/>
                    <a:p>
                      <a:pPr algn="l"/>
                      <a:r>
                        <a:rPr lang="en-US" sz="1600" b="1" i="0" dirty="0">
                          <a:solidFill>
                            <a:schemeClr val="bg1"/>
                          </a:solidFill>
                          <a:latin typeface="Lato" charset="0"/>
                          <a:ea typeface="Lato" charset="0"/>
                          <a:cs typeface="Lato" charset="0"/>
                        </a:rPr>
                        <a:t>Examples</a:t>
                      </a:r>
                    </a:p>
                  </a:txBody>
                  <a:tcPr marL="49339" marR="49339" marT="49352" marB="49352" anchor="ctr" horzOverflow="overflow">
                    <a:solidFill>
                      <a:srgbClr val="682DB3"/>
                    </a:solidFill>
                  </a:tcPr>
                </a:tc>
                <a:extLst>
                  <a:ext uri="{0D108BD9-81ED-4DB2-BD59-A6C34878D82A}">
                    <a16:rowId xmlns:a16="http://schemas.microsoft.com/office/drawing/2014/main" val="10000"/>
                  </a:ext>
                </a:extLst>
              </a:tr>
              <a:tr h="531521">
                <a:tc>
                  <a:txBody>
                    <a:bodyPr/>
                    <a:lstStyle/>
                    <a:p>
                      <a:pPr algn="l"/>
                      <a:r>
                        <a:rPr lang="en-US" sz="1600" b="0" i="0" dirty="0">
                          <a:solidFill>
                            <a:schemeClr val="tx1">
                              <a:lumMod val="95000"/>
                              <a:lumOff val="5000"/>
                            </a:schemeClr>
                          </a:solidFill>
                          <a:latin typeface="Lato Light" panose="020F0302020204030203"/>
                          <a:ea typeface="Lato Semibold" charset="0"/>
                          <a:cs typeface="Lato Semibold" charset="0"/>
                        </a:rPr>
                        <a:t>Preventative Care</a:t>
                      </a:r>
                    </a:p>
                  </a:txBody>
                  <a:tcPr marL="49339" marR="49339" marT="49352" marB="49352" anchor="ctr" horzOverflow="overflow"/>
                </a:tc>
                <a:tc>
                  <a:txBody>
                    <a:bodyPr/>
                    <a:lstStyle/>
                    <a:p>
                      <a:pPr algn="l"/>
                      <a:r>
                        <a:rPr lang="en-US" sz="1600" b="0" i="0" dirty="0">
                          <a:solidFill>
                            <a:schemeClr val="tx1">
                              <a:lumMod val="95000"/>
                              <a:lumOff val="5000"/>
                            </a:schemeClr>
                          </a:solidFill>
                          <a:latin typeface="Lato Light" panose="020F0302020204030203"/>
                          <a:ea typeface="Lato Semibold" charset="0"/>
                          <a:cs typeface="Lato Semibold" charset="0"/>
                        </a:rPr>
                        <a:t>-unused, free preventative primary care </a:t>
                      </a:r>
                    </a:p>
                    <a:p>
                      <a:pPr algn="l"/>
                      <a:r>
                        <a:rPr lang="en-US" sz="1600" b="0" i="0" dirty="0">
                          <a:solidFill>
                            <a:schemeClr val="tx1">
                              <a:lumMod val="95000"/>
                              <a:lumOff val="5000"/>
                            </a:schemeClr>
                          </a:solidFill>
                          <a:latin typeface="Lato Light" panose="020F0302020204030203"/>
                          <a:ea typeface="Lato Semibold" charset="0"/>
                          <a:cs typeface="Lato Semibold" charset="0"/>
                        </a:rPr>
                        <a:t>-unused, free preventative dental care</a:t>
                      </a:r>
                    </a:p>
                    <a:p>
                      <a:pPr algn="l"/>
                      <a:r>
                        <a:rPr lang="en-US" sz="1600" b="0" i="0" dirty="0">
                          <a:solidFill>
                            <a:schemeClr val="tx1">
                              <a:lumMod val="95000"/>
                              <a:lumOff val="5000"/>
                            </a:schemeClr>
                          </a:solidFill>
                          <a:latin typeface="Lato Light" panose="020F0302020204030203"/>
                          <a:ea typeface="Lato Semibold" charset="0"/>
                          <a:cs typeface="Lato Semibold" charset="0"/>
                        </a:rPr>
                        <a:t>-unused, free preventative vision care</a:t>
                      </a:r>
                    </a:p>
                  </a:txBody>
                  <a:tcPr marL="49339" marR="49339" marT="49352" marB="49352" anchor="ctr" horzOverflow="overflow"/>
                </a:tc>
                <a:extLst>
                  <a:ext uri="{0D108BD9-81ED-4DB2-BD59-A6C34878D82A}">
                    <a16:rowId xmlns:a16="http://schemas.microsoft.com/office/drawing/2014/main" val="10001"/>
                  </a:ext>
                </a:extLst>
              </a:tr>
              <a:tr h="531521">
                <a:tc>
                  <a:txBody>
                    <a:bodyPr/>
                    <a:lstStyle/>
                    <a:p>
                      <a:pPr algn="l"/>
                      <a:r>
                        <a:rPr lang="en-US" sz="1600" b="0" dirty="0">
                          <a:latin typeface="Lato Light" panose="020F0302020204030203"/>
                        </a:rPr>
                        <a:t>Point of Care</a:t>
                      </a:r>
                      <a:endParaRPr lang="en-US" sz="1600" b="0" i="0" dirty="0">
                        <a:solidFill>
                          <a:schemeClr val="tx1">
                            <a:lumMod val="95000"/>
                            <a:lumOff val="5000"/>
                          </a:schemeClr>
                        </a:solidFill>
                        <a:latin typeface="Lato Light" panose="020F0302020204030203"/>
                        <a:ea typeface="Lato Semibold" charset="0"/>
                        <a:cs typeface="Lato Semibold" charset="0"/>
                      </a:endParaRPr>
                    </a:p>
                  </a:txBody>
                  <a:tcPr marL="49339" marR="49339" marT="49352" marB="49352" anchor="ctr" horzOverflow="overflow"/>
                </a:tc>
                <a:tc>
                  <a:txBody>
                    <a:bodyPr/>
                    <a:lstStyle/>
                    <a:p>
                      <a:pPr algn="l"/>
                      <a:r>
                        <a:rPr lang="en-US" sz="1600" dirty="0">
                          <a:latin typeface="Lato Light" panose="020F0302020204030203"/>
                        </a:rPr>
                        <a:t>-unnecessary ER/urgent care</a:t>
                      </a:r>
                    </a:p>
                    <a:p>
                      <a:pPr algn="l"/>
                      <a:r>
                        <a:rPr lang="en-US" sz="1600" dirty="0">
                          <a:latin typeface="Lato Light" panose="020F0302020204030203"/>
                        </a:rPr>
                        <a:t>-low quality physician care</a:t>
                      </a:r>
                    </a:p>
                    <a:p>
                      <a:pPr algn="l"/>
                      <a:r>
                        <a:rPr lang="en-US" sz="1600" b="0" i="0" dirty="0">
                          <a:solidFill>
                            <a:schemeClr val="tx1">
                              <a:lumMod val="95000"/>
                              <a:lumOff val="5000"/>
                            </a:schemeClr>
                          </a:solidFill>
                          <a:latin typeface="Lato Light" panose="020F0302020204030203"/>
                          <a:ea typeface="Lato Semibold" charset="0"/>
                          <a:cs typeface="Lato Semibold" charset="0"/>
                        </a:rPr>
                        <a:t>-high cost facility care</a:t>
                      </a:r>
                    </a:p>
                  </a:txBody>
                  <a:tcPr marL="49339" marR="49339" marT="49352" marB="49352" anchor="ctr" horzOverflow="overflow"/>
                </a:tc>
                <a:extLst>
                  <a:ext uri="{0D108BD9-81ED-4DB2-BD59-A6C34878D82A}">
                    <a16:rowId xmlns:a16="http://schemas.microsoft.com/office/drawing/2014/main" val="10002"/>
                  </a:ext>
                </a:extLst>
              </a:tr>
              <a:tr h="531521">
                <a:tc>
                  <a:txBody>
                    <a:bodyPr/>
                    <a:lstStyle/>
                    <a:p>
                      <a:pPr algn="l"/>
                      <a:r>
                        <a:rPr lang="en-US" sz="1600" b="0" dirty="0">
                          <a:latin typeface="Lato Light" panose="020F0302020204030203"/>
                        </a:rPr>
                        <a:t>Prescriptions</a:t>
                      </a:r>
                      <a:endParaRPr lang="en-US" sz="1600" b="0" i="0" dirty="0">
                        <a:solidFill>
                          <a:schemeClr val="tx1">
                            <a:lumMod val="95000"/>
                            <a:lumOff val="5000"/>
                          </a:schemeClr>
                        </a:solidFill>
                        <a:latin typeface="Lato Light" panose="020F0302020204030203"/>
                        <a:ea typeface="Lato Semibold" charset="0"/>
                        <a:cs typeface="Lato Semibold" charset="0"/>
                      </a:endParaRPr>
                    </a:p>
                  </a:txBody>
                  <a:tcPr marL="49339" marR="49339" marT="49352" marB="49352" anchor="ctr" horzOverflow="overflow"/>
                </a:tc>
                <a:tc>
                  <a:txBody>
                    <a:bodyPr/>
                    <a:lstStyle/>
                    <a:p>
                      <a:pPr algn="l"/>
                      <a:r>
                        <a:rPr lang="en-US" sz="1600" dirty="0">
                          <a:latin typeface="Lato Light" panose="020F0302020204030203"/>
                        </a:rPr>
                        <a:t>-expensive prescriptions</a:t>
                      </a:r>
                    </a:p>
                    <a:p>
                      <a:pPr algn="l"/>
                      <a:r>
                        <a:rPr lang="en-US" sz="1600" dirty="0">
                          <a:latin typeface="Lato Light" panose="020F0302020204030203"/>
                        </a:rPr>
                        <a:t>-expensive pharmacies</a:t>
                      </a:r>
                    </a:p>
                  </a:txBody>
                  <a:tcPr marL="49339" marR="49339" marT="49352" marB="49352" anchor="ctr" horzOverflow="overflow"/>
                </a:tc>
                <a:extLst>
                  <a:ext uri="{0D108BD9-81ED-4DB2-BD59-A6C34878D82A}">
                    <a16:rowId xmlns:a16="http://schemas.microsoft.com/office/drawing/2014/main" val="10003"/>
                  </a:ext>
                </a:extLst>
              </a:tr>
              <a:tr h="531521">
                <a:tc>
                  <a:txBody>
                    <a:bodyPr/>
                    <a:lstStyle/>
                    <a:p>
                      <a:pPr algn="l"/>
                      <a:r>
                        <a:rPr lang="en-US" sz="1600" b="0" i="0" dirty="0">
                          <a:solidFill>
                            <a:schemeClr val="tx1">
                              <a:lumMod val="95000"/>
                              <a:lumOff val="5000"/>
                            </a:schemeClr>
                          </a:solidFill>
                          <a:latin typeface="Lato Light" panose="020F0302020204030203"/>
                          <a:ea typeface="Lato Semibold" charset="0"/>
                          <a:cs typeface="Lato Semibold" charset="0"/>
                        </a:rPr>
                        <a:t>Medical Bills</a:t>
                      </a:r>
                    </a:p>
                  </a:txBody>
                  <a:tcPr marL="49339" marR="49339" marT="49352" marB="49352"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Lato Light" panose="020F0302020204030203"/>
                        </a:rPr>
                        <a:t>-unrecognized billing errors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Lato Light" panose="020F0302020204030203"/>
                        </a:rPr>
                        <a:t>-</a:t>
                      </a:r>
                      <a:r>
                        <a:rPr lang="en-US" sz="1600" b="0" i="0" dirty="0">
                          <a:solidFill>
                            <a:schemeClr val="tx1">
                              <a:lumMod val="95000"/>
                              <a:lumOff val="5000"/>
                            </a:schemeClr>
                          </a:solidFill>
                          <a:latin typeface="Lato Light" panose="020F0302020204030203"/>
                          <a:ea typeface="Lato Semibold" charset="0"/>
                          <a:cs typeface="Lato Semibold" charset="0"/>
                        </a:rPr>
                        <a:t>inexperience handling a billing error</a:t>
                      </a:r>
                    </a:p>
                  </a:txBody>
                  <a:tcPr marL="49339" marR="49339" marT="49352" marB="49352" anchor="ctr" horzOverflow="overflow"/>
                </a:tc>
                <a:extLst>
                  <a:ext uri="{0D108BD9-81ED-4DB2-BD59-A6C34878D82A}">
                    <a16:rowId xmlns:a16="http://schemas.microsoft.com/office/drawing/2014/main" val="3160250677"/>
                  </a:ext>
                </a:extLst>
              </a:tr>
              <a:tr h="531521">
                <a:tc>
                  <a:txBody>
                    <a:bodyPr/>
                    <a:lstStyle/>
                    <a:p>
                      <a:pPr algn="l"/>
                      <a:r>
                        <a:rPr lang="en-US" sz="1600" b="0" i="0" dirty="0">
                          <a:solidFill>
                            <a:schemeClr val="tx1">
                              <a:lumMod val="95000"/>
                              <a:lumOff val="5000"/>
                            </a:schemeClr>
                          </a:solidFill>
                          <a:latin typeface="Lato Light" panose="020F0302020204030203"/>
                          <a:ea typeface="Lato Semibold" charset="0"/>
                          <a:cs typeface="Lato Semibold" charset="0"/>
                        </a:rPr>
                        <a:t>Benefit Awareness</a:t>
                      </a:r>
                    </a:p>
                  </a:txBody>
                  <a:tcPr marL="49339" marR="49339" marT="49352" marB="49352" anchor="ctr" horzOverflow="overflow">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lumMod val="95000"/>
                              <a:lumOff val="5000"/>
                            </a:schemeClr>
                          </a:solidFill>
                          <a:latin typeface="Lato Light" panose="020F0302020204030203"/>
                          <a:ea typeface="Lato Semibold" charset="0"/>
                          <a:cs typeface="Lato Semibold" charset="0"/>
                        </a:rPr>
                        <a:t>-unused, free EAP behavioral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lumMod val="95000"/>
                              <a:lumOff val="5000"/>
                            </a:schemeClr>
                          </a:solidFill>
                          <a:latin typeface="Lato Light" panose="020F0302020204030203"/>
                          <a:ea typeface="Lato Semibold" charset="0"/>
                          <a:cs typeface="Lato Semibold" charset="0"/>
                        </a:rPr>
                        <a:t>-unused Hospital Indemnity plan following inpatient care</a:t>
                      </a:r>
                    </a:p>
                  </a:txBody>
                  <a:tcPr marL="49339" marR="49339" marT="49352" marB="49352" anchor="ctr" horzOverflow="overflow">
                    <a:solidFill>
                      <a:schemeClr val="accent3">
                        <a:lumMod val="20000"/>
                        <a:lumOff val="80000"/>
                      </a:schemeClr>
                    </a:solidFill>
                  </a:tcPr>
                </a:tc>
                <a:extLst>
                  <a:ext uri="{0D108BD9-81ED-4DB2-BD59-A6C34878D82A}">
                    <a16:rowId xmlns:a16="http://schemas.microsoft.com/office/drawing/2014/main" val="1292741364"/>
                  </a:ext>
                </a:extLst>
              </a:tr>
            </a:tbl>
          </a:graphicData>
        </a:graphic>
      </p:graphicFrame>
    </p:spTree>
    <p:extLst>
      <p:ext uri="{BB962C8B-B14F-4D97-AF65-F5344CB8AC3E}">
        <p14:creationId xmlns:p14="http://schemas.microsoft.com/office/powerpoint/2010/main" val="28846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4" name="Freeform 6"/>
          <p:cNvSpPr>
            <a:spLocks/>
          </p:cNvSpPr>
          <p:nvPr/>
        </p:nvSpPr>
        <p:spPr bwMode="auto">
          <a:xfrm flipV="1">
            <a:off x="5985239" y="2941971"/>
            <a:ext cx="1003823" cy="934737"/>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solidFill>
            <a:schemeClr val="bg1">
              <a:lumMod val="85000"/>
            </a:schemeClr>
          </a:solidFill>
          <a:ln>
            <a:noFill/>
          </a:ln>
        </p:spPr>
        <p:txBody>
          <a:bodyPr vert="horz" wrap="square" lIns="182843" tIns="91422" rIns="182843" bIns="91422" numCol="1" anchor="t" anchorCtr="0" compatLnSpc="1">
            <a:prstTxWarp prst="textNoShape">
              <a:avLst/>
            </a:prstTxWarp>
          </a:bodyPr>
          <a:lstStyle/>
          <a:p>
            <a:endParaRPr lang="en-US" dirty="0">
              <a:latin typeface="Lato Regular" charset="0"/>
            </a:endParaRPr>
          </a:p>
        </p:txBody>
      </p:sp>
      <p:sp>
        <p:nvSpPr>
          <p:cNvPr id="23" name="Oval 22"/>
          <p:cNvSpPr/>
          <p:nvPr/>
        </p:nvSpPr>
        <p:spPr>
          <a:xfrm>
            <a:off x="-2602726" y="-2550104"/>
            <a:ext cx="5693552" cy="5693552"/>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p:cNvSpPr>
            <a:spLocks/>
          </p:cNvSpPr>
          <p:nvPr/>
        </p:nvSpPr>
        <p:spPr bwMode="auto">
          <a:xfrm>
            <a:off x="1241614" y="3297336"/>
            <a:ext cx="1003823" cy="934737"/>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solidFill>
            <a:schemeClr val="bg1">
              <a:lumMod val="85000"/>
            </a:schemeClr>
          </a:solidFill>
          <a:ln>
            <a:noFill/>
          </a:ln>
        </p:spPr>
        <p:txBody>
          <a:bodyPr vert="horz" wrap="square" lIns="182843" tIns="91422" rIns="182843" bIns="91422" numCol="1" anchor="t" anchorCtr="0" compatLnSpc="1">
            <a:prstTxWarp prst="textNoShape">
              <a:avLst/>
            </a:prstTxWarp>
          </a:bodyPr>
          <a:lstStyle/>
          <a:p>
            <a:endParaRPr lang="en-US" dirty="0">
              <a:latin typeface="Lato Regular" charset="0"/>
            </a:endParaRPr>
          </a:p>
        </p:txBody>
      </p:sp>
      <p:sp>
        <p:nvSpPr>
          <p:cNvPr id="4" name="Rectangle 3"/>
          <p:cNvSpPr/>
          <p:nvPr/>
        </p:nvSpPr>
        <p:spPr>
          <a:xfrm>
            <a:off x="375075" y="1266011"/>
            <a:ext cx="2771537" cy="2089542"/>
          </a:xfrm>
          <a:prstGeom prst="rect">
            <a:avLst/>
          </a:prstGeom>
          <a:solidFill>
            <a:schemeClr val="bg1"/>
          </a:solidFill>
          <a:ln>
            <a:noFill/>
          </a:ln>
          <a:effectLst>
            <a:outerShdw blurRad="152400" dist="38100" dir="2700000" sx="102000" sy="102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Shape 293"/>
          <p:cNvSpPr txBox="1">
            <a:spLocks noGrp="1"/>
          </p:cNvSpPr>
          <p:nvPr>
            <p:ph type="title"/>
          </p:nvPr>
        </p:nvSpPr>
        <p:spPr>
          <a:xfrm>
            <a:off x="311700" y="451175"/>
            <a:ext cx="8066400" cy="763500"/>
          </a:xfrm>
          <a:prstGeom prst="rect">
            <a:avLst/>
          </a:prstGeom>
        </p:spPr>
        <p:txBody>
          <a:bodyPr wrap="square" lIns="91425" tIns="91425" rIns="91425" bIns="91425" anchor="t" anchorCtr="0">
            <a:noAutofit/>
          </a:bodyPr>
          <a:lstStyle/>
          <a:p>
            <a:pPr marL="0" lvl="0" indent="0" rtl="0">
              <a:spcBef>
                <a:spcPts val="0"/>
              </a:spcBef>
              <a:buNone/>
            </a:pPr>
            <a:r>
              <a:rPr lang="en-US" dirty="0">
                <a:solidFill>
                  <a:srgbClr val="682DBF"/>
                </a:solidFill>
                <a:latin typeface="Lato"/>
                <a:ea typeface="Lato"/>
                <a:cs typeface="Lato"/>
                <a:sym typeface="Lato"/>
              </a:rPr>
              <a:t>LET HEALTHJOY MAKE BENEFITS EASY</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15" name="Shape 121">
            <a:extLst>
              <a:ext uri="{FF2B5EF4-FFF2-40B4-BE49-F238E27FC236}">
                <a16:creationId xmlns:a16="http://schemas.microsoft.com/office/drawing/2014/main" id="{7BEE2844-1226-4ECB-A0F7-11CC3070A6D2}"/>
              </a:ext>
            </a:extLst>
          </p:cNvPr>
          <p:cNvPicPr preferRelativeResize="0"/>
          <p:nvPr/>
        </p:nvPicPr>
        <p:blipFill>
          <a:blip r:embed="rId3">
            <a:alphaModFix/>
          </a:blip>
          <a:stretch>
            <a:fillRect/>
          </a:stretch>
        </p:blipFill>
        <p:spPr>
          <a:xfrm>
            <a:off x="6971728" y="1538707"/>
            <a:ext cx="2129683" cy="4120355"/>
          </a:xfrm>
          <a:prstGeom prst="rect">
            <a:avLst/>
          </a:prstGeom>
          <a:noFill/>
          <a:ln>
            <a:noFill/>
          </a:ln>
        </p:spPr>
      </p:pic>
      <p:sp>
        <p:nvSpPr>
          <p:cNvPr id="18" name="TextBox 17">
            <a:extLst>
              <a:ext uri="{FF2B5EF4-FFF2-40B4-BE49-F238E27FC236}">
                <a16:creationId xmlns:a16="http://schemas.microsoft.com/office/drawing/2014/main" id="{D5E274C1-856B-404F-BE61-EB016B84607A}"/>
              </a:ext>
            </a:extLst>
          </p:cNvPr>
          <p:cNvSpPr txBox="1"/>
          <p:nvPr/>
        </p:nvSpPr>
        <p:spPr>
          <a:xfrm>
            <a:off x="7367491" y="1257938"/>
            <a:ext cx="1399075" cy="307777"/>
          </a:xfrm>
          <a:prstGeom prst="rect">
            <a:avLst/>
          </a:prstGeom>
          <a:noFill/>
        </p:spPr>
        <p:txBody>
          <a:bodyPr wrap="square" rtlCol="0">
            <a:spAutoFit/>
          </a:bodyPr>
          <a:lstStyle/>
          <a:p>
            <a:pPr algn="ctr"/>
            <a:r>
              <a:rPr lang="en-US" b="1">
                <a:solidFill>
                  <a:srgbClr val="7030A0"/>
                </a:solidFill>
                <a:latin typeface="Lato" charset="0"/>
                <a:ea typeface="Lato" charset="0"/>
                <a:cs typeface="Lato" charset="0"/>
              </a:rPr>
              <a:t>App</a:t>
            </a:r>
            <a:endParaRPr lang="en-US" b="1" dirty="0">
              <a:solidFill>
                <a:srgbClr val="7030A0"/>
              </a:solidFill>
              <a:latin typeface="Lato" charset="0"/>
              <a:ea typeface="Lato" charset="0"/>
              <a:cs typeface="Lato" charset="0"/>
            </a:endParaRPr>
          </a:p>
        </p:txBody>
      </p:sp>
      <p:sp>
        <p:nvSpPr>
          <p:cNvPr id="19" name="TextBox 18">
            <a:extLst>
              <a:ext uri="{FF2B5EF4-FFF2-40B4-BE49-F238E27FC236}">
                <a16:creationId xmlns:a16="http://schemas.microsoft.com/office/drawing/2014/main" id="{D5E274C1-856B-404F-BE61-EB016B84607A}"/>
              </a:ext>
            </a:extLst>
          </p:cNvPr>
          <p:cNvSpPr txBox="1"/>
          <p:nvPr/>
        </p:nvSpPr>
        <p:spPr>
          <a:xfrm>
            <a:off x="2648329" y="3409340"/>
            <a:ext cx="3517616" cy="307777"/>
          </a:xfrm>
          <a:prstGeom prst="rect">
            <a:avLst/>
          </a:prstGeom>
          <a:noFill/>
        </p:spPr>
        <p:txBody>
          <a:bodyPr wrap="square" rtlCol="0">
            <a:spAutoFit/>
          </a:bodyPr>
          <a:lstStyle/>
          <a:p>
            <a:pPr algn="ctr"/>
            <a:r>
              <a:rPr lang="en-US" b="1" dirty="0">
                <a:solidFill>
                  <a:srgbClr val="7030A0"/>
                </a:solidFill>
                <a:latin typeface="Lato" charset="0"/>
                <a:ea typeface="Lato" charset="0"/>
                <a:cs typeface="Lato" charset="0"/>
              </a:rPr>
              <a:t>Member Engagement Platform</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5998" y="3638855"/>
            <a:ext cx="6118411" cy="3760882"/>
          </a:xfrm>
          <a:prstGeom prst="rect">
            <a:avLst/>
          </a:prstGeom>
        </p:spPr>
      </p:pic>
      <p:sp>
        <p:nvSpPr>
          <p:cNvPr id="3" name="Rectangle 2"/>
          <p:cNvSpPr/>
          <p:nvPr/>
        </p:nvSpPr>
        <p:spPr>
          <a:xfrm>
            <a:off x="543687" y="1266011"/>
            <a:ext cx="2992890" cy="1991186"/>
          </a:xfrm>
          <a:prstGeom prst="rect">
            <a:avLst/>
          </a:prstGeom>
        </p:spPr>
        <p:txBody>
          <a:bodyPr wrap="square">
            <a:spAutoFit/>
          </a:bodyPr>
          <a:lstStyle/>
          <a:p>
            <a:pPr lvl="0" indent="-91440">
              <a:lnSpc>
                <a:spcPct val="150000"/>
              </a:lnSpc>
              <a:buClr>
                <a:srgbClr val="5582F5"/>
              </a:buClr>
              <a:buSzPts val="1800"/>
            </a:pPr>
            <a:r>
              <a:rPr lang="en-US" b="1" dirty="0">
                <a:solidFill>
                  <a:srgbClr val="7030A0"/>
                </a:solidFill>
                <a:latin typeface="Lato" charset="0"/>
                <a:ea typeface="Lato" charset="0"/>
                <a:cs typeface="Lato" charset="0"/>
                <a:sym typeface="Lato Light"/>
              </a:rPr>
              <a:t>Data Framework</a:t>
            </a:r>
          </a:p>
          <a:p>
            <a:pPr lvl="0" indent="-91440">
              <a:lnSpc>
                <a:spcPct val="150000"/>
              </a:lnSpc>
              <a:buClr>
                <a:srgbClr val="5582F5"/>
              </a:buClr>
              <a:buSzPts val="1800"/>
            </a:pPr>
            <a:r>
              <a:rPr lang="en-US" b="1" dirty="0">
                <a:solidFill>
                  <a:schemeClr val="bg2">
                    <a:lumMod val="75000"/>
                  </a:schemeClr>
                </a:solidFill>
                <a:latin typeface="Lato" charset="0"/>
                <a:ea typeface="Lato" charset="0"/>
                <a:cs typeface="Lato" charset="0"/>
                <a:sym typeface="Lato Light"/>
              </a:rPr>
              <a:t>Benefit Plan Designs </a:t>
            </a:r>
          </a:p>
          <a:p>
            <a:pPr lvl="0" indent="-91440">
              <a:lnSpc>
                <a:spcPct val="150000"/>
              </a:lnSpc>
              <a:buClr>
                <a:srgbClr val="5582F5"/>
              </a:buClr>
              <a:buSzPts val="1800"/>
            </a:pPr>
            <a:r>
              <a:rPr lang="en-US" b="1" dirty="0">
                <a:solidFill>
                  <a:schemeClr val="bg2">
                    <a:lumMod val="75000"/>
                  </a:schemeClr>
                </a:solidFill>
                <a:latin typeface="Lato" charset="0"/>
                <a:ea typeface="Lato" charset="0"/>
                <a:cs typeface="Lato" charset="0"/>
                <a:sym typeface="Lato Light"/>
              </a:rPr>
              <a:t>Eligibility </a:t>
            </a:r>
          </a:p>
          <a:p>
            <a:pPr lvl="0" indent="-91440">
              <a:lnSpc>
                <a:spcPct val="150000"/>
              </a:lnSpc>
              <a:buClr>
                <a:srgbClr val="5582F5"/>
              </a:buClr>
              <a:buSzPts val="1800"/>
            </a:pPr>
            <a:r>
              <a:rPr lang="en-US" b="1" dirty="0">
                <a:solidFill>
                  <a:schemeClr val="bg2">
                    <a:lumMod val="75000"/>
                  </a:schemeClr>
                </a:solidFill>
                <a:latin typeface="Lato" charset="0"/>
                <a:ea typeface="Lato" charset="0"/>
                <a:cs typeface="Lato" charset="0"/>
                <a:sym typeface="Lato Light"/>
              </a:rPr>
              <a:t>Networks</a:t>
            </a:r>
            <a:endParaRPr lang="en-US" sz="1100" b="1" dirty="0">
              <a:solidFill>
                <a:schemeClr val="bg2">
                  <a:lumMod val="75000"/>
                </a:schemeClr>
              </a:solidFill>
              <a:latin typeface="Lato" charset="0"/>
              <a:ea typeface="Lato" charset="0"/>
              <a:cs typeface="Lato" charset="0"/>
              <a:sym typeface="Lato Light"/>
            </a:endParaRPr>
          </a:p>
          <a:p>
            <a:pPr lvl="0" indent="-91440">
              <a:lnSpc>
                <a:spcPct val="150000"/>
              </a:lnSpc>
              <a:buClr>
                <a:srgbClr val="5582F5"/>
              </a:buClr>
              <a:buSzPts val="1800"/>
            </a:pPr>
            <a:r>
              <a:rPr lang="en-US" b="1" dirty="0">
                <a:solidFill>
                  <a:schemeClr val="bg2">
                    <a:lumMod val="75000"/>
                  </a:schemeClr>
                </a:solidFill>
                <a:latin typeface="Lato" charset="0"/>
                <a:ea typeface="Lato" charset="0"/>
                <a:cs typeface="Lato" charset="0"/>
                <a:sym typeface="Lato Light"/>
              </a:rPr>
              <a:t>Prescription Formulary </a:t>
            </a:r>
          </a:p>
          <a:p>
            <a:pPr lvl="0" indent="-91440">
              <a:lnSpc>
                <a:spcPct val="150000"/>
              </a:lnSpc>
              <a:buClr>
                <a:srgbClr val="5582F5"/>
              </a:buClr>
              <a:buSzPts val="1800"/>
            </a:pPr>
            <a:r>
              <a:rPr lang="en-US" b="1" dirty="0">
                <a:solidFill>
                  <a:schemeClr val="bg2">
                    <a:lumMod val="75000"/>
                  </a:schemeClr>
                </a:solidFill>
                <a:latin typeface="Lato" charset="0"/>
                <a:ea typeface="Lato" charset="0"/>
                <a:cs typeface="Lato" charset="0"/>
                <a:sym typeface="Lato Light"/>
              </a:rPr>
              <a:t>Cost/Quality</a:t>
            </a:r>
          </a:p>
        </p:txBody>
      </p:sp>
    </p:spTree>
    <p:extLst>
      <p:ext uri="{BB962C8B-B14F-4D97-AF65-F5344CB8AC3E}">
        <p14:creationId xmlns:p14="http://schemas.microsoft.com/office/powerpoint/2010/main" val="43341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41" name="Oval 40"/>
          <p:cNvSpPr/>
          <p:nvPr/>
        </p:nvSpPr>
        <p:spPr>
          <a:xfrm>
            <a:off x="-3544591" y="-3606092"/>
            <a:ext cx="13280066" cy="9258027"/>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hape 293"/>
          <p:cNvSpPr txBox="1">
            <a:spLocks noGrp="1"/>
          </p:cNvSpPr>
          <p:nvPr>
            <p:ph type="title"/>
          </p:nvPr>
        </p:nvSpPr>
        <p:spPr>
          <a:xfrm>
            <a:off x="311700" y="451175"/>
            <a:ext cx="8066400" cy="763500"/>
          </a:xfrm>
          <a:prstGeom prst="rect">
            <a:avLst/>
          </a:prstGeom>
        </p:spPr>
        <p:txBody>
          <a:bodyPr wrap="square" lIns="91425" tIns="91425" rIns="91425" bIns="91425" anchor="t" anchorCtr="0">
            <a:noAutofit/>
          </a:bodyPr>
          <a:lstStyle/>
          <a:p>
            <a:pPr marL="0" lvl="0" indent="0" rtl="0">
              <a:spcBef>
                <a:spcPts val="0"/>
              </a:spcBef>
              <a:buNone/>
            </a:pPr>
            <a:r>
              <a:rPr lang="en-US" dirty="0">
                <a:solidFill>
                  <a:srgbClr val="682DBF"/>
                </a:solidFill>
                <a:latin typeface="Lato"/>
                <a:ea typeface="Lato"/>
                <a:cs typeface="Lato"/>
                <a:sym typeface="Lato"/>
              </a:rPr>
              <a:t>A BENEFIT YOU WILL LOVE!</a:t>
            </a:r>
            <a:endParaRPr lang="en" dirty="0">
              <a:solidFill>
                <a:srgbClr val="682DBF"/>
              </a:solidFill>
              <a:latin typeface="Lato"/>
              <a:ea typeface="Lato"/>
              <a:cs typeface="Lato"/>
              <a:sym typeface="Lato"/>
            </a:endParaRPr>
          </a:p>
        </p:txBody>
      </p:sp>
      <p:cxnSp>
        <p:nvCxnSpPr>
          <p:cNvPr id="43"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sp>
        <p:nvSpPr>
          <p:cNvPr id="44" name="TextBox 43">
            <a:extLst>
              <a:ext uri="{FF2B5EF4-FFF2-40B4-BE49-F238E27FC236}">
                <a16:creationId xmlns:a16="http://schemas.microsoft.com/office/drawing/2014/main" id="{FF93ADD8-93D1-4D2C-B116-180A1D74158E}"/>
              </a:ext>
            </a:extLst>
          </p:cNvPr>
          <p:cNvSpPr txBox="1"/>
          <p:nvPr/>
        </p:nvSpPr>
        <p:spPr>
          <a:xfrm>
            <a:off x="485162" y="1425908"/>
            <a:ext cx="1162756" cy="984885"/>
          </a:xfrm>
          <a:prstGeom prst="rect">
            <a:avLst/>
          </a:prstGeom>
          <a:noFill/>
        </p:spPr>
        <p:txBody>
          <a:bodyPr wrap="square" rtlCol="0">
            <a:spAutoFit/>
          </a:bodyPr>
          <a:lstStyle/>
          <a:p>
            <a:pPr algn="ctr"/>
            <a:r>
              <a:rPr lang="en-US" sz="4000" b="1" kern="1200" dirty="0">
                <a:solidFill>
                  <a:schemeClr val="tx1">
                    <a:lumMod val="50000"/>
                    <a:lumOff val="50000"/>
                  </a:schemeClr>
                </a:solidFill>
                <a:latin typeface="Helvetica" panose="020B0604020202020204" pitchFamily="34" charset="0"/>
                <a:ea typeface="+mn-ea"/>
                <a:cs typeface="Helvetica" panose="020B0604020202020204" pitchFamily="34" charset="0"/>
              </a:rPr>
              <a:t>4.8</a:t>
            </a:r>
          </a:p>
          <a:p>
            <a:pPr algn="ctr"/>
            <a:r>
              <a:rPr lang="en-US" sz="1800" kern="1200" dirty="0">
                <a:solidFill>
                  <a:schemeClr val="tx1">
                    <a:lumMod val="50000"/>
                    <a:lumOff val="50000"/>
                  </a:schemeClr>
                </a:solidFill>
                <a:latin typeface="Helvetica" panose="020B0604020202020204" pitchFamily="34" charset="0"/>
                <a:ea typeface="+mn-ea"/>
                <a:cs typeface="Helvetica" panose="020B0604020202020204" pitchFamily="34" charset="0"/>
              </a:rPr>
              <a:t>out of 5</a:t>
            </a:r>
          </a:p>
        </p:txBody>
      </p:sp>
      <p:sp>
        <p:nvSpPr>
          <p:cNvPr id="45" name="Star: 5 Points 56">
            <a:extLst>
              <a:ext uri="{FF2B5EF4-FFF2-40B4-BE49-F238E27FC236}">
                <a16:creationId xmlns:a16="http://schemas.microsoft.com/office/drawing/2014/main" id="{B875A25E-064C-439E-A40F-3549555F6D8D}"/>
              </a:ext>
            </a:extLst>
          </p:cNvPr>
          <p:cNvSpPr/>
          <p:nvPr/>
        </p:nvSpPr>
        <p:spPr>
          <a:xfrm>
            <a:off x="1883328" y="1652117"/>
            <a:ext cx="520942" cy="503818"/>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Star: 5 Points 57">
            <a:extLst>
              <a:ext uri="{FF2B5EF4-FFF2-40B4-BE49-F238E27FC236}">
                <a16:creationId xmlns:a16="http://schemas.microsoft.com/office/drawing/2014/main" id="{580601A8-A5F8-4F33-9A64-1659798172E6}"/>
              </a:ext>
            </a:extLst>
          </p:cNvPr>
          <p:cNvSpPr/>
          <p:nvPr/>
        </p:nvSpPr>
        <p:spPr>
          <a:xfrm>
            <a:off x="2438809" y="1652117"/>
            <a:ext cx="520942" cy="503818"/>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Star: 5 Points 58">
            <a:extLst>
              <a:ext uri="{FF2B5EF4-FFF2-40B4-BE49-F238E27FC236}">
                <a16:creationId xmlns:a16="http://schemas.microsoft.com/office/drawing/2014/main" id="{C194DDB0-C4C9-466B-8806-DE6B0956834E}"/>
              </a:ext>
            </a:extLst>
          </p:cNvPr>
          <p:cNvSpPr/>
          <p:nvPr/>
        </p:nvSpPr>
        <p:spPr>
          <a:xfrm>
            <a:off x="2994290" y="1652117"/>
            <a:ext cx="520942" cy="503818"/>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Star: 5 Points 59">
            <a:extLst>
              <a:ext uri="{FF2B5EF4-FFF2-40B4-BE49-F238E27FC236}">
                <a16:creationId xmlns:a16="http://schemas.microsoft.com/office/drawing/2014/main" id="{2CFFE6A8-3C77-427F-9B6C-A49DABCD3590}"/>
              </a:ext>
            </a:extLst>
          </p:cNvPr>
          <p:cNvSpPr/>
          <p:nvPr/>
        </p:nvSpPr>
        <p:spPr>
          <a:xfrm>
            <a:off x="3549771" y="1652117"/>
            <a:ext cx="520942" cy="503818"/>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Star: 5 Points 60">
            <a:extLst>
              <a:ext uri="{FF2B5EF4-FFF2-40B4-BE49-F238E27FC236}">
                <a16:creationId xmlns:a16="http://schemas.microsoft.com/office/drawing/2014/main" id="{9FC53CC2-4072-498E-9E78-5CD8A0D70511}"/>
              </a:ext>
            </a:extLst>
          </p:cNvPr>
          <p:cNvSpPr/>
          <p:nvPr/>
        </p:nvSpPr>
        <p:spPr>
          <a:xfrm>
            <a:off x="4105252" y="1652117"/>
            <a:ext cx="520942" cy="503818"/>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19577D07-DDBA-487C-9F15-CA070F01E3A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44221" y="1642535"/>
            <a:ext cx="122224" cy="506012"/>
          </a:xfrm>
          <a:prstGeom prst="rect">
            <a:avLst/>
          </a:prstGeom>
        </p:spPr>
      </p:pic>
      <p:pic>
        <p:nvPicPr>
          <p:cNvPr id="51" name="Picture 2" descr="Image result for app store logo">
            <a:extLst>
              <a:ext uri="{FF2B5EF4-FFF2-40B4-BE49-F238E27FC236}">
                <a16:creationId xmlns:a16="http://schemas.microsoft.com/office/drawing/2014/main" id="{B66EE989-96DA-4964-A9C7-C2FA513C547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2451" y="1719381"/>
            <a:ext cx="1341993" cy="397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app store logo">
            <a:extLst>
              <a:ext uri="{FF2B5EF4-FFF2-40B4-BE49-F238E27FC236}">
                <a16:creationId xmlns:a16="http://schemas.microsoft.com/office/drawing/2014/main" id="{AE80DBA6-76AB-4204-8BC6-CAB138826B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2062" y="1719381"/>
            <a:ext cx="1343041" cy="39793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253078" y="2899957"/>
            <a:ext cx="2720367" cy="3614058"/>
          </a:xfrm>
          <a:prstGeom prst="rect">
            <a:avLst/>
          </a:prstGeom>
          <a:solidFill>
            <a:schemeClr val="bg1"/>
          </a:solidFill>
          <a:ln>
            <a:noFill/>
          </a:ln>
          <a:effectLst>
            <a:outerShdw blurRad="203200" dist="381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3AC0186-31E0-42FE-A972-C6E9AA13F654}"/>
              </a:ext>
            </a:extLst>
          </p:cNvPr>
          <p:cNvSpPr txBox="1"/>
          <p:nvPr/>
        </p:nvSpPr>
        <p:spPr>
          <a:xfrm>
            <a:off x="338524" y="3045929"/>
            <a:ext cx="2590800" cy="307777"/>
          </a:xfrm>
          <a:prstGeom prst="rect">
            <a:avLst/>
          </a:prstGeom>
          <a:noFill/>
        </p:spPr>
        <p:txBody>
          <a:bodyPr wrap="square" rtlCol="0">
            <a:spAutoFit/>
          </a:bodyPr>
          <a:lstStyle/>
          <a:p>
            <a:r>
              <a:rPr lang="en-US" b="1" kern="1200" dirty="0">
                <a:solidFill>
                  <a:prstClr val="black"/>
                </a:solidFill>
                <a:latin typeface="Helvetica" panose="020B0604020202020204" pitchFamily="34" charset="0"/>
                <a:ea typeface="+mn-ea"/>
                <a:cs typeface="Helvetica" panose="020B0604020202020204" pitchFamily="34" charset="0"/>
              </a:rPr>
              <a:t>Amazing app</a:t>
            </a:r>
          </a:p>
        </p:txBody>
      </p:sp>
      <p:sp>
        <p:nvSpPr>
          <p:cNvPr id="55" name="TextBox 54">
            <a:extLst>
              <a:ext uri="{FF2B5EF4-FFF2-40B4-BE49-F238E27FC236}">
                <a16:creationId xmlns:a16="http://schemas.microsoft.com/office/drawing/2014/main" id="{6A412412-8402-4FA9-B717-911AC239A925}"/>
              </a:ext>
            </a:extLst>
          </p:cNvPr>
          <p:cNvSpPr txBox="1"/>
          <p:nvPr/>
        </p:nvSpPr>
        <p:spPr>
          <a:xfrm>
            <a:off x="395854" y="5917914"/>
            <a:ext cx="884290" cy="461665"/>
          </a:xfrm>
          <a:prstGeom prst="rect">
            <a:avLst/>
          </a:prstGeom>
          <a:noFill/>
        </p:spPr>
        <p:txBody>
          <a:bodyPr wrap="square" rtlCol="0">
            <a:spAutoFit/>
          </a:bodyPr>
          <a:lstStyle/>
          <a:p>
            <a:r>
              <a:rPr lang="en-US" sz="1200" kern="1200" dirty="0">
                <a:solidFill>
                  <a:prstClr val="white">
                    <a:lumMod val="50000"/>
                  </a:prstClr>
                </a:solidFill>
                <a:latin typeface="Helvetica" panose="020B0604020202020204" pitchFamily="34" charset="0"/>
                <a:ea typeface="+mn-ea"/>
                <a:cs typeface="Helvetica" panose="020B0604020202020204" pitchFamily="34" charset="0"/>
              </a:rPr>
              <a:t>Jun 15</a:t>
            </a:r>
          </a:p>
          <a:p>
            <a:r>
              <a:rPr lang="en-US" sz="1200" kern="1200" dirty="0">
                <a:solidFill>
                  <a:prstClr val="white">
                    <a:lumMod val="50000"/>
                  </a:prstClr>
                </a:solidFill>
                <a:latin typeface="Helvetica" panose="020B0604020202020204" pitchFamily="34" charset="0"/>
                <a:ea typeface="+mn-ea"/>
                <a:cs typeface="Helvetica" panose="020B0604020202020204" pitchFamily="34" charset="0"/>
              </a:rPr>
              <a:t>jt66224</a:t>
            </a:r>
          </a:p>
        </p:txBody>
      </p:sp>
      <p:sp>
        <p:nvSpPr>
          <p:cNvPr id="65" name="Star: 5 Points 84">
            <a:extLst>
              <a:ext uri="{FF2B5EF4-FFF2-40B4-BE49-F238E27FC236}">
                <a16:creationId xmlns:a16="http://schemas.microsoft.com/office/drawing/2014/main" id="{0F2DE0FB-DF0C-4F7A-A5FE-D99C1F18EE74}"/>
              </a:ext>
            </a:extLst>
          </p:cNvPr>
          <p:cNvSpPr/>
          <p:nvPr/>
        </p:nvSpPr>
        <p:spPr>
          <a:xfrm>
            <a:off x="393787"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Star: 5 Points 85">
            <a:extLst>
              <a:ext uri="{FF2B5EF4-FFF2-40B4-BE49-F238E27FC236}">
                <a16:creationId xmlns:a16="http://schemas.microsoft.com/office/drawing/2014/main" id="{CC8BABD6-0A9E-45DB-A42B-D39365A05935}"/>
              </a:ext>
            </a:extLst>
          </p:cNvPr>
          <p:cNvSpPr/>
          <p:nvPr/>
        </p:nvSpPr>
        <p:spPr>
          <a:xfrm>
            <a:off x="615893"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Star: 5 Points 86">
            <a:extLst>
              <a:ext uri="{FF2B5EF4-FFF2-40B4-BE49-F238E27FC236}">
                <a16:creationId xmlns:a16="http://schemas.microsoft.com/office/drawing/2014/main" id="{35A812F0-2556-4BBC-B8C4-17A0E9D8E518}"/>
              </a:ext>
            </a:extLst>
          </p:cNvPr>
          <p:cNvSpPr/>
          <p:nvPr/>
        </p:nvSpPr>
        <p:spPr>
          <a:xfrm>
            <a:off x="837999"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Star: 5 Points 87">
            <a:extLst>
              <a:ext uri="{FF2B5EF4-FFF2-40B4-BE49-F238E27FC236}">
                <a16:creationId xmlns:a16="http://schemas.microsoft.com/office/drawing/2014/main" id="{FD9B5B5E-1844-4B86-847A-C26865C9DF74}"/>
              </a:ext>
            </a:extLst>
          </p:cNvPr>
          <p:cNvSpPr/>
          <p:nvPr/>
        </p:nvSpPr>
        <p:spPr>
          <a:xfrm>
            <a:off x="1060105"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Star: 5 Points 88">
            <a:extLst>
              <a:ext uri="{FF2B5EF4-FFF2-40B4-BE49-F238E27FC236}">
                <a16:creationId xmlns:a16="http://schemas.microsoft.com/office/drawing/2014/main" id="{D6286FFA-0E7D-4000-8981-75E1BDCBC72C}"/>
              </a:ext>
            </a:extLst>
          </p:cNvPr>
          <p:cNvSpPr/>
          <p:nvPr/>
        </p:nvSpPr>
        <p:spPr>
          <a:xfrm>
            <a:off x="1282211"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9A9271C3-D822-48CE-9C0F-9A6F519F7363}"/>
              </a:ext>
            </a:extLst>
          </p:cNvPr>
          <p:cNvSpPr txBox="1"/>
          <p:nvPr/>
        </p:nvSpPr>
        <p:spPr>
          <a:xfrm>
            <a:off x="346504" y="3732001"/>
            <a:ext cx="2453729" cy="1169551"/>
          </a:xfrm>
          <a:prstGeom prst="rect">
            <a:avLst/>
          </a:prstGeom>
          <a:noFill/>
        </p:spPr>
        <p:txBody>
          <a:bodyPr wrap="square" rtlCol="0">
            <a:spAutoFit/>
          </a:bodyPr>
          <a:lstStyle/>
          <a:p>
            <a:r>
              <a:rPr lang="en-US" kern="1200" dirty="0">
                <a:solidFill>
                  <a:prstClr val="black">
                    <a:lumMod val="75000"/>
                    <a:lumOff val="25000"/>
                  </a:prstClr>
                </a:solidFill>
                <a:latin typeface="Helvetica" panose="020B0604020202020204" pitchFamily="34" charset="0"/>
                <a:ea typeface="+mn-ea"/>
                <a:cs typeface="Helvetica" panose="020B0604020202020204" pitchFamily="34" charset="0"/>
              </a:rPr>
              <a:t>Easy to use, keeps all health plan information in one place, and really helps you become a better consumer of healthcare.</a:t>
            </a:r>
          </a:p>
        </p:txBody>
      </p:sp>
      <p:sp>
        <p:nvSpPr>
          <p:cNvPr id="71" name="Rectangle 70"/>
          <p:cNvSpPr/>
          <p:nvPr/>
        </p:nvSpPr>
        <p:spPr>
          <a:xfrm>
            <a:off x="3224405" y="2899957"/>
            <a:ext cx="2720367" cy="3614058"/>
          </a:xfrm>
          <a:prstGeom prst="rect">
            <a:avLst/>
          </a:prstGeom>
          <a:solidFill>
            <a:schemeClr val="bg1"/>
          </a:solidFill>
          <a:ln>
            <a:noFill/>
          </a:ln>
          <a:effectLst>
            <a:outerShdw blurRad="203200" dist="381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3AC0186-31E0-42FE-A972-C6E9AA13F654}"/>
              </a:ext>
            </a:extLst>
          </p:cNvPr>
          <p:cNvSpPr txBox="1"/>
          <p:nvPr/>
        </p:nvSpPr>
        <p:spPr>
          <a:xfrm>
            <a:off x="3309851" y="3045929"/>
            <a:ext cx="2590800" cy="307777"/>
          </a:xfrm>
          <a:prstGeom prst="rect">
            <a:avLst/>
          </a:prstGeom>
          <a:noFill/>
        </p:spPr>
        <p:txBody>
          <a:bodyPr wrap="square" rtlCol="0">
            <a:spAutoFit/>
          </a:bodyPr>
          <a:lstStyle/>
          <a:p>
            <a:r>
              <a:rPr lang="en-US" b="1" kern="1200" dirty="0">
                <a:solidFill>
                  <a:prstClr val="black"/>
                </a:solidFill>
                <a:latin typeface="Helvetica" panose="020B0604020202020204" pitchFamily="34" charset="0"/>
                <a:cs typeface="Helvetica" panose="020B0604020202020204" pitchFamily="34" charset="0"/>
              </a:rPr>
              <a:t>So useful</a:t>
            </a:r>
          </a:p>
        </p:txBody>
      </p:sp>
      <p:sp>
        <p:nvSpPr>
          <p:cNvPr id="73" name="TextBox 72">
            <a:extLst>
              <a:ext uri="{FF2B5EF4-FFF2-40B4-BE49-F238E27FC236}">
                <a16:creationId xmlns:a16="http://schemas.microsoft.com/office/drawing/2014/main" id="{6A412412-8402-4FA9-B717-911AC239A925}"/>
              </a:ext>
            </a:extLst>
          </p:cNvPr>
          <p:cNvSpPr txBox="1"/>
          <p:nvPr/>
        </p:nvSpPr>
        <p:spPr>
          <a:xfrm>
            <a:off x="3367181" y="5917914"/>
            <a:ext cx="884290" cy="461665"/>
          </a:xfrm>
          <a:prstGeom prst="rect">
            <a:avLst/>
          </a:prstGeom>
          <a:noFill/>
        </p:spPr>
        <p:txBody>
          <a:bodyPr wrap="square" rtlCol="0">
            <a:spAutoFit/>
          </a:bodyPr>
          <a:lstStyle/>
          <a:p>
            <a:r>
              <a:rPr lang="en-US" sz="1200" kern="1200" dirty="0">
                <a:solidFill>
                  <a:prstClr val="white">
                    <a:lumMod val="50000"/>
                  </a:prstClr>
                </a:solidFill>
                <a:latin typeface="Helvetica" panose="020B0604020202020204" pitchFamily="34" charset="0"/>
                <a:cs typeface="Helvetica" panose="020B0604020202020204" pitchFamily="34" charset="0"/>
              </a:rPr>
              <a:t>May 5</a:t>
            </a:r>
          </a:p>
          <a:p>
            <a:r>
              <a:rPr lang="en-US" sz="1200" kern="1200" dirty="0">
                <a:solidFill>
                  <a:prstClr val="white">
                    <a:lumMod val="50000"/>
                  </a:prstClr>
                </a:solidFill>
                <a:latin typeface="Helvetica" panose="020B0604020202020204" pitchFamily="34" charset="0"/>
                <a:cs typeface="Helvetica" panose="020B0604020202020204" pitchFamily="34" charset="0"/>
              </a:rPr>
              <a:t>Meg Mara</a:t>
            </a:r>
          </a:p>
        </p:txBody>
      </p:sp>
      <p:sp>
        <p:nvSpPr>
          <p:cNvPr id="74" name="Star: 5 Points 84">
            <a:extLst>
              <a:ext uri="{FF2B5EF4-FFF2-40B4-BE49-F238E27FC236}">
                <a16:creationId xmlns:a16="http://schemas.microsoft.com/office/drawing/2014/main" id="{0F2DE0FB-DF0C-4F7A-A5FE-D99C1F18EE74}"/>
              </a:ext>
            </a:extLst>
          </p:cNvPr>
          <p:cNvSpPr/>
          <p:nvPr/>
        </p:nvSpPr>
        <p:spPr>
          <a:xfrm>
            <a:off x="3365114"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Star: 5 Points 85">
            <a:extLst>
              <a:ext uri="{FF2B5EF4-FFF2-40B4-BE49-F238E27FC236}">
                <a16:creationId xmlns:a16="http://schemas.microsoft.com/office/drawing/2014/main" id="{CC8BABD6-0A9E-45DB-A42B-D39365A05935}"/>
              </a:ext>
            </a:extLst>
          </p:cNvPr>
          <p:cNvSpPr/>
          <p:nvPr/>
        </p:nvSpPr>
        <p:spPr>
          <a:xfrm>
            <a:off x="3587220"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Star: 5 Points 86">
            <a:extLst>
              <a:ext uri="{FF2B5EF4-FFF2-40B4-BE49-F238E27FC236}">
                <a16:creationId xmlns:a16="http://schemas.microsoft.com/office/drawing/2014/main" id="{35A812F0-2556-4BBC-B8C4-17A0E9D8E518}"/>
              </a:ext>
            </a:extLst>
          </p:cNvPr>
          <p:cNvSpPr/>
          <p:nvPr/>
        </p:nvSpPr>
        <p:spPr>
          <a:xfrm>
            <a:off x="3809326"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Star: 5 Points 87">
            <a:extLst>
              <a:ext uri="{FF2B5EF4-FFF2-40B4-BE49-F238E27FC236}">
                <a16:creationId xmlns:a16="http://schemas.microsoft.com/office/drawing/2014/main" id="{FD9B5B5E-1844-4B86-847A-C26865C9DF74}"/>
              </a:ext>
            </a:extLst>
          </p:cNvPr>
          <p:cNvSpPr/>
          <p:nvPr/>
        </p:nvSpPr>
        <p:spPr>
          <a:xfrm>
            <a:off x="4031432"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Star: 5 Points 88">
            <a:extLst>
              <a:ext uri="{FF2B5EF4-FFF2-40B4-BE49-F238E27FC236}">
                <a16:creationId xmlns:a16="http://schemas.microsoft.com/office/drawing/2014/main" id="{D6286FFA-0E7D-4000-8981-75E1BDCBC72C}"/>
              </a:ext>
            </a:extLst>
          </p:cNvPr>
          <p:cNvSpPr/>
          <p:nvPr/>
        </p:nvSpPr>
        <p:spPr>
          <a:xfrm>
            <a:off x="4253538"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9A9271C3-D822-48CE-9C0F-9A6F519F7363}"/>
              </a:ext>
            </a:extLst>
          </p:cNvPr>
          <p:cNvSpPr txBox="1"/>
          <p:nvPr/>
        </p:nvSpPr>
        <p:spPr>
          <a:xfrm>
            <a:off x="3309851" y="3732001"/>
            <a:ext cx="2453729" cy="2031325"/>
          </a:xfrm>
          <a:prstGeom prst="rect">
            <a:avLst/>
          </a:prstGeom>
          <a:noFill/>
        </p:spPr>
        <p:txBody>
          <a:bodyPr wrap="square" rtlCol="0">
            <a:spAutoFit/>
          </a:bodyPr>
          <a:lstStyle/>
          <a:p>
            <a:pPr lvl="0">
              <a:defRPr/>
            </a:pPr>
            <a:r>
              <a:rPr lang="en-US" kern="1200" dirty="0">
                <a:solidFill>
                  <a:prstClr val="black">
                    <a:lumMod val="75000"/>
                    <a:lumOff val="25000"/>
                  </a:prstClr>
                </a:solidFill>
                <a:latin typeface="Helvetica" panose="020B0604020202020204" pitchFamily="34" charset="0"/>
                <a:cs typeface="Helvetica" panose="020B0604020202020204" pitchFamily="34" charset="0"/>
              </a:rPr>
              <a:t>This app is well designed and so easy to use. If you have the doctor consult option, it’s such a time and money saver. I also like how it’s setup mainly as a chat. Highly recommend for companies to use! As an employee, I dig it.</a:t>
            </a:r>
          </a:p>
        </p:txBody>
      </p:sp>
      <p:sp>
        <p:nvSpPr>
          <p:cNvPr id="80" name="Rectangle 79"/>
          <p:cNvSpPr/>
          <p:nvPr/>
        </p:nvSpPr>
        <p:spPr>
          <a:xfrm>
            <a:off x="6173517" y="2899957"/>
            <a:ext cx="2720367" cy="3614058"/>
          </a:xfrm>
          <a:prstGeom prst="rect">
            <a:avLst/>
          </a:prstGeom>
          <a:solidFill>
            <a:schemeClr val="bg1"/>
          </a:solidFill>
          <a:ln>
            <a:noFill/>
          </a:ln>
          <a:effectLst>
            <a:outerShdw blurRad="203200" dist="381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3AC0186-31E0-42FE-A972-C6E9AA13F654}"/>
              </a:ext>
            </a:extLst>
          </p:cNvPr>
          <p:cNvSpPr txBox="1"/>
          <p:nvPr/>
        </p:nvSpPr>
        <p:spPr>
          <a:xfrm>
            <a:off x="6258962" y="3045929"/>
            <a:ext cx="2789243" cy="307777"/>
          </a:xfrm>
          <a:prstGeom prst="rect">
            <a:avLst/>
          </a:prstGeom>
          <a:noFill/>
        </p:spPr>
        <p:txBody>
          <a:bodyPr wrap="square" rtlCol="0">
            <a:spAutoFit/>
          </a:bodyPr>
          <a:lstStyle/>
          <a:p>
            <a:r>
              <a:rPr lang="en-US" b="1" kern="1200" dirty="0">
                <a:solidFill>
                  <a:prstClr val="black"/>
                </a:solidFill>
                <a:latin typeface="Helvetica" panose="020B0604020202020204" pitchFamily="34" charset="0"/>
                <a:cs typeface="Helvetica" panose="020B0604020202020204" pitchFamily="34" charset="0"/>
              </a:rPr>
              <a:t>Why would you not use this?</a:t>
            </a:r>
          </a:p>
        </p:txBody>
      </p:sp>
      <p:sp>
        <p:nvSpPr>
          <p:cNvPr id="91" name="TextBox 90">
            <a:extLst>
              <a:ext uri="{FF2B5EF4-FFF2-40B4-BE49-F238E27FC236}">
                <a16:creationId xmlns:a16="http://schemas.microsoft.com/office/drawing/2014/main" id="{6A412412-8402-4FA9-B717-911AC239A925}"/>
              </a:ext>
            </a:extLst>
          </p:cNvPr>
          <p:cNvSpPr txBox="1"/>
          <p:nvPr/>
        </p:nvSpPr>
        <p:spPr>
          <a:xfrm>
            <a:off x="6288356" y="5917914"/>
            <a:ext cx="884290" cy="461665"/>
          </a:xfrm>
          <a:prstGeom prst="rect">
            <a:avLst/>
          </a:prstGeom>
          <a:noFill/>
        </p:spPr>
        <p:txBody>
          <a:bodyPr wrap="square" rtlCol="0">
            <a:spAutoFit/>
          </a:bodyPr>
          <a:lstStyle/>
          <a:p>
            <a:r>
              <a:rPr lang="en-US" sz="1200" kern="1200" dirty="0">
                <a:solidFill>
                  <a:prstClr val="white">
                    <a:lumMod val="50000"/>
                  </a:prstClr>
                </a:solidFill>
                <a:latin typeface="Helvetica" panose="020B0604020202020204" pitchFamily="34" charset="0"/>
                <a:cs typeface="Helvetica" panose="020B0604020202020204" pitchFamily="34" charset="0"/>
              </a:rPr>
              <a:t>Jun 9</a:t>
            </a:r>
          </a:p>
          <a:p>
            <a:r>
              <a:rPr lang="en-US" sz="1200" kern="1200" dirty="0" err="1">
                <a:solidFill>
                  <a:prstClr val="white">
                    <a:lumMod val="50000"/>
                  </a:prstClr>
                </a:solidFill>
                <a:latin typeface="Helvetica" panose="020B0604020202020204" pitchFamily="34" charset="0"/>
                <a:cs typeface="Helvetica" panose="020B0604020202020204" pitchFamily="34" charset="0"/>
              </a:rPr>
              <a:t>HurleySD</a:t>
            </a:r>
            <a:endParaRPr lang="en-US" sz="1200" kern="1200" dirty="0">
              <a:solidFill>
                <a:prstClr val="white">
                  <a:lumMod val="50000"/>
                </a:prstClr>
              </a:solidFill>
              <a:latin typeface="Helvetica" panose="020B0604020202020204" pitchFamily="34" charset="0"/>
              <a:cs typeface="Helvetica" panose="020B0604020202020204" pitchFamily="34" charset="0"/>
            </a:endParaRPr>
          </a:p>
        </p:txBody>
      </p:sp>
      <p:sp>
        <p:nvSpPr>
          <p:cNvPr id="92" name="Star: 5 Points 84">
            <a:extLst>
              <a:ext uri="{FF2B5EF4-FFF2-40B4-BE49-F238E27FC236}">
                <a16:creationId xmlns:a16="http://schemas.microsoft.com/office/drawing/2014/main" id="{0F2DE0FB-DF0C-4F7A-A5FE-D99C1F18EE74}"/>
              </a:ext>
            </a:extLst>
          </p:cNvPr>
          <p:cNvSpPr/>
          <p:nvPr/>
        </p:nvSpPr>
        <p:spPr>
          <a:xfrm>
            <a:off x="6314226"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Star: 5 Points 85">
            <a:extLst>
              <a:ext uri="{FF2B5EF4-FFF2-40B4-BE49-F238E27FC236}">
                <a16:creationId xmlns:a16="http://schemas.microsoft.com/office/drawing/2014/main" id="{CC8BABD6-0A9E-45DB-A42B-D39365A05935}"/>
              </a:ext>
            </a:extLst>
          </p:cNvPr>
          <p:cNvSpPr/>
          <p:nvPr/>
        </p:nvSpPr>
        <p:spPr>
          <a:xfrm>
            <a:off x="6536332"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Star: 5 Points 86">
            <a:extLst>
              <a:ext uri="{FF2B5EF4-FFF2-40B4-BE49-F238E27FC236}">
                <a16:creationId xmlns:a16="http://schemas.microsoft.com/office/drawing/2014/main" id="{35A812F0-2556-4BBC-B8C4-17A0E9D8E518}"/>
              </a:ext>
            </a:extLst>
          </p:cNvPr>
          <p:cNvSpPr/>
          <p:nvPr/>
        </p:nvSpPr>
        <p:spPr>
          <a:xfrm>
            <a:off x="6758438"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Star: 5 Points 87">
            <a:extLst>
              <a:ext uri="{FF2B5EF4-FFF2-40B4-BE49-F238E27FC236}">
                <a16:creationId xmlns:a16="http://schemas.microsoft.com/office/drawing/2014/main" id="{FD9B5B5E-1844-4B86-847A-C26865C9DF74}"/>
              </a:ext>
            </a:extLst>
          </p:cNvPr>
          <p:cNvSpPr/>
          <p:nvPr/>
        </p:nvSpPr>
        <p:spPr>
          <a:xfrm>
            <a:off x="6980544"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Star: 5 Points 88">
            <a:extLst>
              <a:ext uri="{FF2B5EF4-FFF2-40B4-BE49-F238E27FC236}">
                <a16:creationId xmlns:a16="http://schemas.microsoft.com/office/drawing/2014/main" id="{D6286FFA-0E7D-4000-8981-75E1BDCBC72C}"/>
              </a:ext>
            </a:extLst>
          </p:cNvPr>
          <p:cNvSpPr/>
          <p:nvPr/>
        </p:nvSpPr>
        <p:spPr>
          <a:xfrm>
            <a:off x="7202650" y="3410833"/>
            <a:ext cx="182881" cy="182880"/>
          </a:xfrm>
          <a:prstGeom prst="star5">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9A9271C3-D822-48CE-9C0F-9A6F519F7363}"/>
              </a:ext>
            </a:extLst>
          </p:cNvPr>
          <p:cNvSpPr txBox="1"/>
          <p:nvPr/>
        </p:nvSpPr>
        <p:spPr>
          <a:xfrm>
            <a:off x="6258963" y="3732001"/>
            <a:ext cx="2453729" cy="2246769"/>
          </a:xfrm>
          <a:prstGeom prst="rect">
            <a:avLst/>
          </a:prstGeom>
          <a:noFill/>
        </p:spPr>
        <p:txBody>
          <a:bodyPr wrap="square" rtlCol="0">
            <a:spAutoFit/>
          </a:bodyPr>
          <a:lstStyle/>
          <a:p>
            <a:r>
              <a:rPr lang="en-US" kern="1200" dirty="0">
                <a:solidFill>
                  <a:prstClr val="black">
                    <a:lumMod val="75000"/>
                    <a:lumOff val="25000"/>
                  </a:prstClr>
                </a:solidFill>
                <a:latin typeface="Helvetica" panose="020B0604020202020204" pitchFamily="34" charset="0"/>
                <a:cs typeface="Helvetica" panose="020B0604020202020204" pitchFamily="34" charset="0"/>
              </a:rPr>
              <a:t>The convenience of a health concern at your fingertips and at your convenience!  For those common issues this is the best way to get your concerns addressed. Efficient and so professional all through the visit!  The app avatar is so Intuitive!</a:t>
            </a:r>
          </a:p>
          <a:p>
            <a:endParaRPr lang="en-US" kern="1200" dirty="0">
              <a:solidFill>
                <a:prstClr val="black">
                  <a:lumMod val="75000"/>
                  <a:lumOff val="25000"/>
                </a:prstClr>
              </a:solidFill>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99846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Shape 293"/>
          <p:cNvSpPr txBox="1">
            <a:spLocks noGrp="1"/>
          </p:cNvSpPr>
          <p:nvPr>
            <p:ph type="title"/>
          </p:nvPr>
        </p:nvSpPr>
        <p:spPr>
          <a:xfrm>
            <a:off x="311699" y="451175"/>
            <a:ext cx="8370661" cy="763500"/>
          </a:xfrm>
          <a:prstGeom prst="rect">
            <a:avLst/>
          </a:prstGeom>
        </p:spPr>
        <p:txBody>
          <a:bodyPr wrap="square" lIns="91425" tIns="91425" rIns="91425" bIns="91425" anchor="t" anchorCtr="0">
            <a:noAutofit/>
          </a:bodyPr>
          <a:lstStyle/>
          <a:p>
            <a:pPr marL="0" lvl="0" indent="0" rtl="0">
              <a:spcBef>
                <a:spcPts val="0"/>
              </a:spcBef>
              <a:buNone/>
            </a:pPr>
            <a:r>
              <a:rPr lang="en-US" dirty="0">
                <a:solidFill>
                  <a:srgbClr val="682DBF"/>
                </a:solidFill>
                <a:latin typeface="Lato"/>
                <a:ea typeface="Lato"/>
                <a:cs typeface="Lato"/>
                <a:sym typeface="Lato"/>
              </a:rPr>
              <a:t>HEALTHJOY SIMPLIFIES HEALTHCARE</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sp>
        <p:nvSpPr>
          <p:cNvPr id="9" name="Rectangle 8">
            <a:extLst>
              <a:ext uri="{FF2B5EF4-FFF2-40B4-BE49-F238E27FC236}">
                <a16:creationId xmlns:a16="http://schemas.microsoft.com/office/drawing/2014/main" id="{A73A3AFA-60BB-498F-8FF5-469DAFE79CCB}"/>
              </a:ext>
            </a:extLst>
          </p:cNvPr>
          <p:cNvSpPr/>
          <p:nvPr/>
        </p:nvSpPr>
        <p:spPr>
          <a:xfrm>
            <a:off x="4201252" y="1465484"/>
            <a:ext cx="4563341" cy="3946208"/>
          </a:xfrm>
          <a:prstGeom prst="rect">
            <a:avLst/>
          </a:prstGeom>
        </p:spPr>
        <p:txBody>
          <a:bodyPr wrap="square">
            <a:spAutoFit/>
          </a:bodyPr>
          <a:lstStyle/>
          <a:p>
            <a:pPr marL="569912" lvl="0" indent="-342900">
              <a:lnSpc>
                <a:spcPct val="115000"/>
              </a:lnSpc>
              <a:spcAft>
                <a:spcPts val="1200"/>
              </a:spcAft>
              <a:buClr>
                <a:srgbClr val="7030A0"/>
              </a:buClr>
              <a:buFont typeface="Wingdings" charset="2"/>
              <a:buChar char="ü"/>
            </a:pPr>
            <a:r>
              <a:rPr lang="en-US" sz="2000" dirty="0">
                <a:solidFill>
                  <a:schemeClr val="tx1">
                    <a:lumMod val="85000"/>
                    <a:lumOff val="15000"/>
                  </a:schemeClr>
                </a:solidFill>
                <a:latin typeface="Lato Medium" charset="0"/>
                <a:ea typeface="Lato Medium" charset="0"/>
                <a:cs typeface="Lato Medium" charset="0"/>
                <a:sym typeface="Lato"/>
              </a:rPr>
              <a:t>Consult with an online doctor</a:t>
            </a:r>
          </a:p>
          <a:p>
            <a:pPr marL="569912" lvl="0" indent="-342900">
              <a:lnSpc>
                <a:spcPct val="115000"/>
              </a:lnSpc>
              <a:spcAft>
                <a:spcPts val="1200"/>
              </a:spcAft>
              <a:buClr>
                <a:srgbClr val="7030A0"/>
              </a:buClr>
              <a:buFont typeface="Wingdings" charset="2"/>
              <a:buChar char="ü"/>
            </a:pPr>
            <a:r>
              <a:rPr lang="en-US" sz="2000" dirty="0">
                <a:solidFill>
                  <a:schemeClr val="tx1">
                    <a:lumMod val="85000"/>
                    <a:lumOff val="15000"/>
                  </a:schemeClr>
                </a:solidFill>
                <a:latin typeface="Lato Medium" charset="0"/>
                <a:ea typeface="Lato Medium" charset="0"/>
                <a:cs typeface="Lato Medium" charset="0"/>
                <a:sym typeface="Lato"/>
              </a:rPr>
              <a:t>Live healthcare concierges</a:t>
            </a:r>
          </a:p>
          <a:p>
            <a:pPr marL="569912" lvl="0" indent="-342900">
              <a:lnSpc>
                <a:spcPct val="115000"/>
              </a:lnSpc>
              <a:spcAft>
                <a:spcPts val="1200"/>
              </a:spcAft>
              <a:buClr>
                <a:srgbClr val="7030A0"/>
              </a:buClr>
              <a:buFont typeface="Wingdings" charset="2"/>
              <a:buChar char="ü"/>
            </a:pPr>
            <a:r>
              <a:rPr lang="en-US" sz="2000" dirty="0">
                <a:solidFill>
                  <a:schemeClr val="tx1">
                    <a:lumMod val="85000"/>
                    <a:lumOff val="15000"/>
                  </a:schemeClr>
                </a:solidFill>
                <a:latin typeface="Lato Medium" charset="0"/>
                <a:ea typeface="Lato Medium" charset="0"/>
                <a:cs typeface="Lato Medium" charset="0"/>
                <a:sym typeface="Lato"/>
              </a:rPr>
              <a:t>Researched provider &amp; facility recommendations</a:t>
            </a:r>
          </a:p>
          <a:p>
            <a:pPr marL="569912" lvl="0" indent="-342900">
              <a:lnSpc>
                <a:spcPct val="115000"/>
              </a:lnSpc>
              <a:spcAft>
                <a:spcPts val="1200"/>
              </a:spcAft>
              <a:buClr>
                <a:srgbClr val="7030A0"/>
              </a:buClr>
              <a:buFont typeface="Wingdings" charset="2"/>
              <a:buChar char="ü"/>
            </a:pPr>
            <a:r>
              <a:rPr lang="en-US" sz="2000" dirty="0">
                <a:solidFill>
                  <a:schemeClr val="tx1">
                    <a:lumMod val="85000"/>
                    <a:lumOff val="15000"/>
                  </a:schemeClr>
                </a:solidFill>
                <a:latin typeface="Lato Medium" charset="0"/>
                <a:ea typeface="Lato Medium" charset="0"/>
                <a:cs typeface="Lato Medium" charset="0"/>
                <a:sym typeface="Lato"/>
              </a:rPr>
              <a:t>Find lower-cost medication</a:t>
            </a:r>
          </a:p>
          <a:p>
            <a:pPr marL="569912" lvl="0" indent="-342900">
              <a:lnSpc>
                <a:spcPct val="115000"/>
              </a:lnSpc>
              <a:spcAft>
                <a:spcPts val="1200"/>
              </a:spcAft>
              <a:buClr>
                <a:srgbClr val="7030A0"/>
              </a:buClr>
              <a:buFont typeface="Wingdings" charset="2"/>
              <a:buChar char="ü"/>
            </a:pPr>
            <a:r>
              <a:rPr lang="en-US" sz="2000" dirty="0">
                <a:solidFill>
                  <a:schemeClr val="tx1">
                    <a:lumMod val="85000"/>
                    <a:lumOff val="15000"/>
                  </a:schemeClr>
                </a:solidFill>
                <a:latin typeface="Lato Medium" charset="0"/>
                <a:ea typeface="Lato Medium" charset="0"/>
                <a:cs typeface="Lato Medium" charset="0"/>
                <a:sym typeface="Lato"/>
              </a:rPr>
              <a:t>Check bills for errors</a:t>
            </a:r>
          </a:p>
          <a:p>
            <a:pPr marL="569912" lvl="0" indent="-342900">
              <a:lnSpc>
                <a:spcPct val="115000"/>
              </a:lnSpc>
              <a:spcAft>
                <a:spcPts val="1200"/>
              </a:spcAft>
              <a:buClr>
                <a:srgbClr val="7030A0"/>
              </a:buClr>
              <a:buFont typeface="Wingdings" charset="2"/>
              <a:buChar char="ü"/>
            </a:pPr>
            <a:r>
              <a:rPr lang="en-US" sz="2000" dirty="0">
                <a:solidFill>
                  <a:schemeClr val="tx1">
                    <a:lumMod val="85000"/>
                    <a:lumOff val="15000"/>
                  </a:schemeClr>
                </a:solidFill>
                <a:latin typeface="Lato Medium" charset="0"/>
                <a:ea typeface="Lato Medium" charset="0"/>
                <a:cs typeface="Lato Medium" charset="0"/>
                <a:sym typeface="Lato"/>
              </a:rPr>
              <a:t>Schedule appointments</a:t>
            </a:r>
          </a:p>
          <a:p>
            <a:pPr marL="227013" lvl="0">
              <a:lnSpc>
                <a:spcPct val="115000"/>
              </a:lnSpc>
              <a:spcAft>
                <a:spcPts val="1200"/>
              </a:spcAft>
              <a:buClr>
                <a:srgbClr val="00B050"/>
              </a:buClr>
            </a:pPr>
            <a:endParaRPr lang="en-US" sz="2800" b="1" dirty="0">
              <a:solidFill>
                <a:srgbClr val="000000">
                  <a:lumMod val="50000"/>
                  <a:lumOff val="50000"/>
                </a:srgbClr>
              </a:solidFill>
              <a:latin typeface="Lato"/>
              <a:ea typeface="Lato"/>
              <a:cs typeface="Lato"/>
              <a:sym typeface="Lato"/>
            </a:endParaRPr>
          </a:p>
        </p:txBody>
      </p:sp>
      <p:sp>
        <p:nvSpPr>
          <p:cNvPr id="11" name="Rectangle 10">
            <a:extLst>
              <a:ext uri="{FF2B5EF4-FFF2-40B4-BE49-F238E27FC236}">
                <a16:creationId xmlns:a16="http://schemas.microsoft.com/office/drawing/2014/main" id="{5F07F226-57C8-4DFE-9FEA-E60E72516C53}"/>
              </a:ext>
            </a:extLst>
          </p:cNvPr>
          <p:cNvSpPr/>
          <p:nvPr/>
        </p:nvSpPr>
        <p:spPr>
          <a:xfrm>
            <a:off x="375075" y="1468435"/>
            <a:ext cx="3325055" cy="1578894"/>
          </a:xfrm>
          <a:prstGeom prst="rect">
            <a:avLst/>
          </a:prstGeom>
        </p:spPr>
        <p:txBody>
          <a:bodyPr wrap="square">
            <a:spAutoFit/>
          </a:bodyPr>
          <a:lstStyle/>
          <a:p>
            <a:pPr lvl="0">
              <a:lnSpc>
                <a:spcPct val="115000"/>
              </a:lnSpc>
              <a:spcAft>
                <a:spcPts val="1200"/>
              </a:spcAft>
            </a:pPr>
            <a:r>
              <a:rPr lang="en-US" sz="2800" b="1" dirty="0">
                <a:solidFill>
                  <a:schemeClr val="tx1">
                    <a:lumMod val="75000"/>
                    <a:lumOff val="25000"/>
                  </a:schemeClr>
                </a:solidFill>
                <a:latin typeface="Lato"/>
                <a:ea typeface="Lato"/>
                <a:cs typeface="Lato"/>
                <a:sym typeface="Lato"/>
              </a:rPr>
              <a:t>One app for your family’s healthcare needs</a:t>
            </a:r>
          </a:p>
        </p:txBody>
      </p:sp>
      <p:pic>
        <p:nvPicPr>
          <p:cNvPr id="10" name="Gol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7" y="3534376"/>
            <a:ext cx="6930180" cy="4321458"/>
          </a:xfrm>
          <a:prstGeom prst="rect">
            <a:avLst/>
          </a:prstGeom>
          <a:ln w="12700">
            <a:miter lim="400000"/>
          </a:ln>
        </p:spPr>
      </p:pic>
      <p:pic>
        <p:nvPicPr>
          <p:cNvPr id="12" name="Picture 11"/>
          <p:cNvPicPr>
            <a:picLocks noGrp="1" noChangeAspect="1"/>
          </p:cNvPicPr>
          <p:nvPr/>
        </p:nvPicPr>
        <p:blipFill>
          <a:blip r:embed="rId4">
            <a:extLst>
              <a:ext uri="{28A0092B-C50C-407E-A947-70E740481C1C}">
                <a14:useLocalDpi xmlns:a14="http://schemas.microsoft.com/office/drawing/2010/main"/>
              </a:ext>
            </a:extLst>
          </a:blip>
          <a:srcRect l="156" r="156"/>
          <a:stretch>
            <a:fillRect/>
          </a:stretch>
        </p:blipFill>
        <p:spPr>
          <a:xfrm>
            <a:off x="653308" y="3785185"/>
            <a:ext cx="5626016" cy="3367961"/>
          </a:xfrm>
          <a:custGeom>
            <a:avLst/>
            <a:gdLst>
              <a:gd name="connsiteX0" fmla="*/ 3188152 w 9355930"/>
              <a:gd name="connsiteY0" fmla="*/ 0 h 5600992"/>
              <a:gd name="connsiteX1" fmla="*/ 3274643 w 9355930"/>
              <a:gd name="connsiteY1" fmla="*/ 0 h 5600992"/>
              <a:gd name="connsiteX2" fmla="*/ 9355930 w 9355930"/>
              <a:gd name="connsiteY2" fmla="*/ 3455701 h 5600992"/>
              <a:gd name="connsiteX3" fmla="*/ 9355930 w 9355930"/>
              <a:gd name="connsiteY3" fmla="*/ 3513032 h 5600992"/>
              <a:gd name="connsiteX4" fmla="*/ 6182213 w 9355930"/>
              <a:gd name="connsiteY4" fmla="*/ 5600992 h 5600992"/>
              <a:gd name="connsiteX5" fmla="*/ 6099937 w 9355930"/>
              <a:gd name="connsiteY5" fmla="*/ 5600992 h 5600992"/>
              <a:gd name="connsiteX6" fmla="*/ 0 w 9355930"/>
              <a:gd name="connsiteY6" fmla="*/ 2097709 h 5600992"/>
              <a:gd name="connsiteX7" fmla="*/ 0 w 9355930"/>
              <a:gd name="connsiteY7" fmla="*/ 2045302 h 560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55930" h="5600992">
                <a:moveTo>
                  <a:pt x="3188152" y="0"/>
                </a:moveTo>
                <a:lnTo>
                  <a:pt x="3274643" y="0"/>
                </a:lnTo>
                <a:lnTo>
                  <a:pt x="9355930" y="3455701"/>
                </a:lnTo>
                <a:lnTo>
                  <a:pt x="9355930" y="3513032"/>
                </a:lnTo>
                <a:lnTo>
                  <a:pt x="6182213" y="5600992"/>
                </a:lnTo>
                <a:lnTo>
                  <a:pt x="6099937" y="5600992"/>
                </a:lnTo>
                <a:lnTo>
                  <a:pt x="0" y="2097709"/>
                </a:lnTo>
                <a:lnTo>
                  <a:pt x="0" y="2045302"/>
                </a:lnTo>
                <a:close/>
              </a:path>
            </a:pathLst>
          </a:custGeom>
          <a:solidFill>
            <a:srgbClr val="3B3E41"/>
          </a:solidFill>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3626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5456-2221-FD4E-AF85-DC98EDD4242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108A8079-BB07-014C-B18F-DD50C134757E}"/>
              </a:ext>
            </a:extLst>
          </p:cNvPr>
          <p:cNvSpPr/>
          <p:nvPr/>
        </p:nvSpPr>
        <p:spPr>
          <a:xfrm>
            <a:off x="0" y="0"/>
            <a:ext cx="9144000" cy="6858000"/>
          </a:xfrm>
          <a:prstGeom prst="rect">
            <a:avLst/>
          </a:prstGeom>
          <a:solidFill>
            <a:srgbClr val="682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89808" y="1446608"/>
            <a:ext cx="10822784" cy="10822784"/>
          </a:xfrm>
          <a:prstGeom prst="ellipse">
            <a:avLst/>
          </a:prstGeom>
          <a:solidFill>
            <a:schemeClr val="bg1">
              <a:lumMod val="8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391B94-A816-0B4B-83BF-8A18764902B3}"/>
              </a:ext>
            </a:extLst>
          </p:cNvPr>
          <p:cNvSpPr txBox="1"/>
          <p:nvPr/>
        </p:nvSpPr>
        <p:spPr>
          <a:xfrm>
            <a:off x="789358" y="2173188"/>
            <a:ext cx="7200900" cy="2308324"/>
          </a:xfrm>
          <a:prstGeom prst="rect">
            <a:avLst/>
          </a:prstGeom>
          <a:noFill/>
        </p:spPr>
        <p:txBody>
          <a:bodyPr wrap="square" rtlCol="0">
            <a:spAutoFit/>
          </a:bodyPr>
          <a:lstStyle/>
          <a:p>
            <a:r>
              <a:rPr lang="en-US" sz="7200" b="1" dirty="0">
                <a:solidFill>
                  <a:schemeClr val="bg1"/>
                </a:solidFill>
                <a:latin typeface="Lato" panose="020F0502020204030203" pitchFamily="34" charset="0"/>
                <a:ea typeface="Lato" panose="020F0502020204030203" pitchFamily="34" charset="0"/>
                <a:cs typeface="Lato" panose="020F0502020204030203" pitchFamily="34" charset="0"/>
              </a:rPr>
              <a:t>What is HealthJoy?</a:t>
            </a:r>
          </a:p>
        </p:txBody>
      </p:sp>
    </p:spTree>
    <p:extLst>
      <p:ext uri="{BB962C8B-B14F-4D97-AF65-F5344CB8AC3E}">
        <p14:creationId xmlns:p14="http://schemas.microsoft.com/office/powerpoint/2010/main" val="406650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ON-DEMAND BENEFITS GUIDANCE </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sp>
        <p:nvSpPr>
          <p:cNvPr id="9" name="Shape 292">
            <a:extLst>
              <a:ext uri="{FF2B5EF4-FFF2-40B4-BE49-F238E27FC236}">
                <a16:creationId xmlns:a16="http://schemas.microsoft.com/office/drawing/2014/main" id="{4DB530F2-A4A0-462A-AF9F-217AF26CED62}"/>
              </a:ext>
            </a:extLst>
          </p:cNvPr>
          <p:cNvSpPr txBox="1"/>
          <p:nvPr/>
        </p:nvSpPr>
        <p:spPr>
          <a:xfrm>
            <a:off x="309341" y="1455786"/>
            <a:ext cx="4731315" cy="2999784"/>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600"/>
              </a:spcAft>
              <a:buNone/>
            </a:pPr>
            <a:r>
              <a:rPr lang="en-US" sz="1800" b="1" dirty="0">
                <a:solidFill>
                  <a:schemeClr val="tx1">
                    <a:lumMod val="75000"/>
                    <a:lumOff val="25000"/>
                  </a:schemeClr>
                </a:solidFill>
                <a:latin typeface="Lato"/>
                <a:ea typeface="Lato"/>
                <a:cs typeface="Lato"/>
                <a:sym typeface="Lato"/>
              </a:rPr>
              <a:t>Mission Control for Your Employee Benefits </a:t>
            </a:r>
            <a:br>
              <a:rPr lang="en-US" sz="1800" b="1" dirty="0">
                <a:solidFill>
                  <a:schemeClr val="tx1">
                    <a:lumMod val="50000"/>
                    <a:lumOff val="50000"/>
                  </a:schemeClr>
                </a:solidFill>
                <a:latin typeface="Lato"/>
                <a:ea typeface="Lato"/>
                <a:cs typeface="Lato"/>
                <a:sym typeface="Lato"/>
              </a:rPr>
            </a:br>
            <a:endParaRPr lang="en-US" sz="1800" b="1" dirty="0">
              <a:solidFill>
                <a:schemeClr val="tx1">
                  <a:lumMod val="50000"/>
                  <a:lumOff val="50000"/>
                </a:schemeClr>
              </a:solidFill>
              <a:latin typeface="Lato"/>
              <a:ea typeface="Lato"/>
              <a:cs typeface="Lato"/>
              <a:sym typeface="Lato"/>
            </a:endParaRPr>
          </a:p>
          <a:p>
            <a:pPr marL="684213" indent="-457200">
              <a:lnSpc>
                <a:spcPct val="115000"/>
              </a:lnSpc>
              <a:spcAft>
                <a:spcPts val="1200"/>
              </a:spcAft>
              <a:buClr>
                <a:srgbClr val="7030A0"/>
              </a:buClr>
              <a:buSzPct val="95000"/>
              <a:buFont typeface="Wingdings" panose="05000000000000000000" pitchFamily="2" charset="2"/>
              <a:buChar char="ü"/>
            </a:pPr>
            <a:r>
              <a:rPr lang="en-US" sz="1800" dirty="0">
                <a:solidFill>
                  <a:schemeClr val="tx1">
                    <a:lumMod val="85000"/>
                    <a:lumOff val="15000"/>
                  </a:schemeClr>
                </a:solidFill>
                <a:latin typeface="Lato"/>
                <a:ea typeface="Lato"/>
                <a:cs typeface="Lato"/>
                <a:sym typeface="Lato"/>
              </a:rPr>
              <a:t>Access and understand you benefits</a:t>
            </a:r>
          </a:p>
          <a:p>
            <a:pPr marL="684213" lvl="0" indent="-457200" rtl="0">
              <a:lnSpc>
                <a:spcPct val="115000"/>
              </a:lnSpc>
              <a:spcBef>
                <a:spcPts val="0"/>
              </a:spcBef>
              <a:spcAft>
                <a:spcPts val="1200"/>
              </a:spcAft>
              <a:buClr>
                <a:srgbClr val="7030A0"/>
              </a:buClr>
              <a:buSzPct val="95000"/>
              <a:buFont typeface="Wingdings" panose="05000000000000000000" pitchFamily="2" charset="2"/>
              <a:buChar char="ü"/>
            </a:pPr>
            <a:r>
              <a:rPr lang="en-US" sz="1800" dirty="0">
                <a:solidFill>
                  <a:schemeClr val="tx1">
                    <a:lumMod val="85000"/>
                    <a:lumOff val="15000"/>
                  </a:schemeClr>
                </a:solidFill>
                <a:latin typeface="Lato"/>
                <a:ea typeface="Lato"/>
                <a:cs typeface="Lato"/>
                <a:sym typeface="Lato"/>
              </a:rPr>
              <a:t>On-demand LIVE help</a:t>
            </a:r>
          </a:p>
          <a:p>
            <a:pPr marL="684213" lvl="0" indent="-457200" rtl="0">
              <a:lnSpc>
                <a:spcPct val="115000"/>
              </a:lnSpc>
              <a:spcBef>
                <a:spcPts val="0"/>
              </a:spcBef>
              <a:spcAft>
                <a:spcPts val="1200"/>
              </a:spcAft>
              <a:buClr>
                <a:srgbClr val="7030A0"/>
              </a:buClr>
              <a:buSzPct val="95000"/>
              <a:buFont typeface="Wingdings" panose="05000000000000000000" pitchFamily="2" charset="2"/>
              <a:buChar char="ü"/>
            </a:pPr>
            <a:r>
              <a:rPr lang="en-US" sz="1800" dirty="0">
                <a:solidFill>
                  <a:schemeClr val="tx1">
                    <a:lumMod val="85000"/>
                    <a:lumOff val="15000"/>
                  </a:schemeClr>
                </a:solidFill>
                <a:latin typeface="Lato"/>
                <a:ea typeface="Lato"/>
                <a:cs typeface="Lato"/>
                <a:sym typeface="Lato"/>
              </a:rPr>
              <a:t>Make smart choices </a:t>
            </a:r>
          </a:p>
          <a:p>
            <a:pPr marL="684213" lvl="0" indent="-457200" rtl="0">
              <a:lnSpc>
                <a:spcPct val="115000"/>
              </a:lnSpc>
              <a:spcBef>
                <a:spcPts val="0"/>
              </a:spcBef>
              <a:spcAft>
                <a:spcPts val="1200"/>
              </a:spcAft>
              <a:buClr>
                <a:srgbClr val="7030A0"/>
              </a:buClr>
              <a:buSzPct val="95000"/>
              <a:buFont typeface="Wingdings" panose="05000000000000000000" pitchFamily="2" charset="2"/>
              <a:buChar char="ü"/>
            </a:pPr>
            <a:r>
              <a:rPr lang="en-US" sz="1800" dirty="0">
                <a:solidFill>
                  <a:schemeClr val="tx1">
                    <a:lumMod val="85000"/>
                    <a:lumOff val="15000"/>
                  </a:schemeClr>
                </a:solidFill>
                <a:latin typeface="Lato"/>
                <a:ea typeface="Lato"/>
                <a:cs typeface="Lato"/>
                <a:sym typeface="Lato"/>
              </a:rPr>
              <a:t>Save time and money</a:t>
            </a:r>
          </a:p>
          <a:p>
            <a:pPr marL="684213" lvl="0" indent="-457200" rtl="0">
              <a:lnSpc>
                <a:spcPct val="115000"/>
              </a:lnSpc>
              <a:spcBef>
                <a:spcPts val="0"/>
              </a:spcBef>
              <a:spcAft>
                <a:spcPts val="1200"/>
              </a:spcAft>
              <a:buClr>
                <a:srgbClr val="7030A0"/>
              </a:buClr>
              <a:buSzPct val="95000"/>
              <a:buFont typeface="Wingdings" panose="05000000000000000000" pitchFamily="2" charset="2"/>
              <a:buChar char="ü"/>
            </a:pPr>
            <a:r>
              <a:rPr lang="en-US" sz="1800" dirty="0">
                <a:solidFill>
                  <a:schemeClr val="tx1">
                    <a:lumMod val="85000"/>
                    <a:lumOff val="15000"/>
                  </a:schemeClr>
                </a:solidFill>
                <a:latin typeface="Lato"/>
                <a:ea typeface="Lato"/>
                <a:cs typeface="Lato"/>
                <a:sym typeface="Lato"/>
              </a:rPr>
              <a:t>Chat or phone</a:t>
            </a:r>
          </a:p>
          <a:p>
            <a:pPr marL="684213" lvl="0" indent="-457200" rtl="0">
              <a:lnSpc>
                <a:spcPct val="115000"/>
              </a:lnSpc>
              <a:spcBef>
                <a:spcPts val="0"/>
              </a:spcBef>
              <a:spcAft>
                <a:spcPts val="1200"/>
              </a:spcAft>
              <a:buClr>
                <a:srgbClr val="7030A0"/>
              </a:buClr>
              <a:buSzPct val="95000"/>
              <a:buFont typeface="Wingdings" panose="05000000000000000000" pitchFamily="2" charset="2"/>
              <a:buChar char="ü"/>
            </a:pPr>
            <a:r>
              <a:rPr lang="en-US" sz="1800" dirty="0">
                <a:solidFill>
                  <a:schemeClr val="tx1">
                    <a:lumMod val="85000"/>
                    <a:lumOff val="15000"/>
                  </a:schemeClr>
                </a:solidFill>
                <a:latin typeface="Lato"/>
                <a:ea typeface="Lato"/>
                <a:cs typeface="Lato"/>
                <a:sym typeface="Lato"/>
              </a:rPr>
              <a:t>24/7/365</a:t>
            </a:r>
          </a:p>
          <a:p>
            <a:pPr marL="0" lvl="0" indent="0" rtl="0">
              <a:lnSpc>
                <a:spcPct val="115000"/>
              </a:lnSpc>
              <a:spcBef>
                <a:spcPts val="0"/>
              </a:spcBef>
              <a:spcAft>
                <a:spcPts val="600"/>
              </a:spcAft>
              <a:buNone/>
            </a:pPr>
            <a:endParaRPr lang="en-US" sz="2800" b="1" dirty="0">
              <a:solidFill>
                <a:srgbClr val="5582F5"/>
              </a:solidFill>
              <a:latin typeface="Lato"/>
              <a:ea typeface="Lato"/>
              <a:cs typeface="Lato"/>
              <a:sym typeface="Lato"/>
            </a:endParaRPr>
          </a:p>
          <a:p>
            <a:pPr marL="0" lvl="0" indent="0" rtl="0">
              <a:lnSpc>
                <a:spcPct val="115000"/>
              </a:lnSpc>
              <a:spcBef>
                <a:spcPts val="0"/>
              </a:spcBef>
              <a:spcAft>
                <a:spcPts val="600"/>
              </a:spcAft>
              <a:buNone/>
            </a:pPr>
            <a:endParaRPr lang="en-US" sz="2800" b="1" dirty="0">
              <a:solidFill>
                <a:srgbClr val="5582F5"/>
              </a:solidFill>
              <a:latin typeface="Lato"/>
              <a:ea typeface="Lato"/>
              <a:cs typeface="Lato"/>
              <a:sym typeface="Lato"/>
            </a:endParaRPr>
          </a:p>
        </p:txBody>
      </p:sp>
      <p:sp>
        <p:nvSpPr>
          <p:cNvPr id="13" name="Oval 12"/>
          <p:cNvSpPr/>
          <p:nvPr/>
        </p:nvSpPr>
        <p:spPr>
          <a:xfrm>
            <a:off x="3761518" y="1812144"/>
            <a:ext cx="8037095" cy="8037095"/>
          </a:xfrm>
          <a:prstGeom prst="ellipse">
            <a:avLst/>
          </a:prstGeom>
          <a:noFill/>
          <a:ln w="19050">
            <a:solidFill>
              <a:srgbClr val="9B66D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272568" y="5698135"/>
            <a:ext cx="977900" cy="977900"/>
          </a:xfrm>
          <a:prstGeom prst="rect">
            <a:avLst/>
          </a:prstGeom>
        </p:spPr>
      </p:pic>
      <p:pic>
        <p:nvPicPr>
          <p:cNvPr id="2" name="Picture 1"/>
          <p:cNvPicPr>
            <a:picLocks noChangeAspect="1"/>
          </p:cNvPicPr>
          <p:nvPr/>
        </p:nvPicPr>
        <p:blipFill>
          <a:blip r:embed="rId4"/>
          <a:stretch>
            <a:fillRect/>
          </a:stretch>
        </p:blipFill>
        <p:spPr>
          <a:xfrm>
            <a:off x="4062756" y="2937555"/>
            <a:ext cx="977900" cy="977900"/>
          </a:xfrm>
          <a:prstGeom prst="rect">
            <a:avLst/>
          </a:prstGeom>
        </p:spPr>
      </p:pic>
      <p:pic>
        <p:nvPicPr>
          <p:cNvPr id="3" name="Picture 2"/>
          <p:cNvPicPr>
            <a:picLocks noChangeAspect="1"/>
          </p:cNvPicPr>
          <p:nvPr/>
        </p:nvPicPr>
        <p:blipFill>
          <a:blip r:embed="rId5"/>
          <a:stretch>
            <a:fillRect/>
          </a:stretch>
        </p:blipFill>
        <p:spPr>
          <a:xfrm>
            <a:off x="3498841" y="4314811"/>
            <a:ext cx="977900" cy="977900"/>
          </a:xfrm>
          <a:prstGeom prst="rect">
            <a:avLst/>
          </a:prstGeom>
        </p:spPr>
      </p:pic>
      <p:pic>
        <p:nvPicPr>
          <p:cNvPr id="7" name="Picture 6"/>
          <p:cNvPicPr>
            <a:picLocks noChangeAspect="1"/>
          </p:cNvPicPr>
          <p:nvPr/>
        </p:nvPicPr>
        <p:blipFill>
          <a:blip r:embed="rId6"/>
          <a:stretch>
            <a:fillRect/>
          </a:stretch>
        </p:blipFill>
        <p:spPr>
          <a:xfrm>
            <a:off x="8122673" y="1463855"/>
            <a:ext cx="977900" cy="977900"/>
          </a:xfrm>
          <a:prstGeom prst="rect">
            <a:avLst/>
          </a:prstGeom>
        </p:spPr>
      </p:pic>
      <p:pic>
        <p:nvPicPr>
          <p:cNvPr id="4" name="Picture 3"/>
          <p:cNvPicPr>
            <a:picLocks noChangeAspect="1"/>
          </p:cNvPicPr>
          <p:nvPr/>
        </p:nvPicPr>
        <p:blipFill>
          <a:blip r:embed="rId7"/>
          <a:stretch>
            <a:fillRect/>
          </a:stretch>
        </p:blipFill>
        <p:spPr>
          <a:xfrm>
            <a:off x="5182417" y="1876721"/>
            <a:ext cx="977900" cy="977900"/>
          </a:xfrm>
          <a:prstGeom prst="rect">
            <a:avLst/>
          </a:prstGeom>
        </p:spPr>
      </p:pic>
      <p:pic>
        <p:nvPicPr>
          <p:cNvPr id="14" name="Picture 13">
            <a:extLst>
              <a:ext uri="{FF2B5EF4-FFF2-40B4-BE49-F238E27FC236}">
                <a16:creationId xmlns:a16="http://schemas.microsoft.com/office/drawing/2014/main" id="{F135B82B-CC04-6446-A644-BF983CC8B33E}"/>
              </a:ext>
            </a:extLst>
          </p:cNvPr>
          <p:cNvPicPr>
            <a:picLocks noChangeAspect="1"/>
          </p:cNvPicPr>
          <p:nvPr/>
        </p:nvPicPr>
        <p:blipFill>
          <a:blip r:embed="rId8"/>
          <a:stretch>
            <a:fillRect/>
          </a:stretch>
        </p:blipFill>
        <p:spPr>
          <a:xfrm>
            <a:off x="6649267" y="1387771"/>
            <a:ext cx="977900" cy="977900"/>
          </a:xfrm>
          <a:prstGeom prst="rect">
            <a:avLst/>
          </a:prstGeom>
        </p:spPr>
      </p:pic>
      <p:pic>
        <p:nvPicPr>
          <p:cNvPr id="17" name="Picture 16" descr="iPhone6_mockup_front_white.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312080" y="2743364"/>
            <a:ext cx="3872676" cy="6057576"/>
          </a:xfrm>
          <a:prstGeom prst="rect">
            <a:avLst/>
          </a:prstGeom>
        </p:spPr>
      </p:pic>
      <p:pic>
        <p:nvPicPr>
          <p:cNvPr id="18" name="Picture Placeholder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091064" y="3738539"/>
            <a:ext cx="2274887" cy="4046265"/>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243420" y="6441788"/>
            <a:ext cx="742168" cy="158583"/>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225132" y="6725252"/>
            <a:ext cx="742168" cy="158583"/>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229363" y="6995427"/>
            <a:ext cx="719649" cy="188016"/>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225132" y="7281066"/>
            <a:ext cx="396603" cy="203386"/>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225132" y="7625927"/>
            <a:ext cx="723880" cy="96518"/>
          </a:xfrm>
          <a:prstGeom prst="rect">
            <a:avLst/>
          </a:prstGeom>
        </p:spPr>
      </p:pic>
      <p:sp>
        <p:nvSpPr>
          <p:cNvPr id="24" name="TextBox 23"/>
          <p:cNvSpPr txBox="1"/>
          <p:nvPr/>
        </p:nvSpPr>
        <p:spPr>
          <a:xfrm>
            <a:off x="7525083" y="6413357"/>
            <a:ext cx="795559" cy="215444"/>
          </a:xfrm>
          <a:prstGeom prst="rect">
            <a:avLst/>
          </a:prstGeom>
          <a:noFill/>
        </p:spPr>
        <p:txBody>
          <a:bodyPr wrap="square" rtlCol="0">
            <a:spAutoFit/>
          </a:bodyPr>
          <a:lstStyle/>
          <a:p>
            <a:pPr algn="r"/>
            <a:r>
              <a:rPr lang="en-US" sz="750" b="1" dirty="0">
                <a:solidFill>
                  <a:srgbClr val="007F00"/>
                </a:solidFill>
                <a:latin typeface="Lato" charset="0"/>
                <a:ea typeface="Lato" charset="0"/>
                <a:cs typeface="Lato" charset="0"/>
              </a:rPr>
              <a:t>MEDICAL</a:t>
            </a:r>
          </a:p>
        </p:txBody>
      </p:sp>
      <p:sp>
        <p:nvSpPr>
          <p:cNvPr id="25" name="TextBox 24"/>
          <p:cNvSpPr txBox="1"/>
          <p:nvPr/>
        </p:nvSpPr>
        <p:spPr>
          <a:xfrm>
            <a:off x="7525083" y="6695823"/>
            <a:ext cx="795559" cy="215444"/>
          </a:xfrm>
          <a:prstGeom prst="rect">
            <a:avLst/>
          </a:prstGeom>
          <a:noFill/>
        </p:spPr>
        <p:txBody>
          <a:bodyPr wrap="square" rtlCol="0">
            <a:spAutoFit/>
          </a:bodyPr>
          <a:lstStyle/>
          <a:p>
            <a:pPr algn="r"/>
            <a:r>
              <a:rPr lang="en-US" sz="750" b="1" dirty="0">
                <a:solidFill>
                  <a:srgbClr val="01BCD5"/>
                </a:solidFill>
                <a:latin typeface="Lato" charset="0"/>
                <a:ea typeface="Lato" charset="0"/>
                <a:cs typeface="Lato" charset="0"/>
              </a:rPr>
              <a:t>DENTAL</a:t>
            </a:r>
          </a:p>
        </p:txBody>
      </p:sp>
      <p:sp>
        <p:nvSpPr>
          <p:cNvPr id="26" name="TextBox 25"/>
          <p:cNvSpPr txBox="1"/>
          <p:nvPr/>
        </p:nvSpPr>
        <p:spPr>
          <a:xfrm>
            <a:off x="7525083" y="6977143"/>
            <a:ext cx="795559" cy="215444"/>
          </a:xfrm>
          <a:prstGeom prst="rect">
            <a:avLst/>
          </a:prstGeom>
          <a:noFill/>
        </p:spPr>
        <p:txBody>
          <a:bodyPr wrap="square" rtlCol="0">
            <a:spAutoFit/>
          </a:bodyPr>
          <a:lstStyle/>
          <a:p>
            <a:pPr algn="r"/>
            <a:r>
              <a:rPr lang="en-US" sz="750" b="1" dirty="0">
                <a:solidFill>
                  <a:srgbClr val="CE571F"/>
                </a:solidFill>
                <a:latin typeface="Lato" charset="0"/>
                <a:ea typeface="Lato" charset="0"/>
                <a:cs typeface="Lato" charset="0"/>
              </a:rPr>
              <a:t>HSA</a:t>
            </a:r>
          </a:p>
        </p:txBody>
      </p:sp>
      <p:sp>
        <p:nvSpPr>
          <p:cNvPr id="27" name="TextBox 26"/>
          <p:cNvSpPr txBox="1"/>
          <p:nvPr/>
        </p:nvSpPr>
        <p:spPr>
          <a:xfrm>
            <a:off x="7269053" y="7259609"/>
            <a:ext cx="1051590" cy="215444"/>
          </a:xfrm>
          <a:prstGeom prst="rect">
            <a:avLst/>
          </a:prstGeom>
          <a:noFill/>
        </p:spPr>
        <p:txBody>
          <a:bodyPr wrap="square" rtlCol="0">
            <a:spAutoFit/>
          </a:bodyPr>
          <a:lstStyle/>
          <a:p>
            <a:pPr algn="r"/>
            <a:r>
              <a:rPr lang="en-US" sz="750" b="1" dirty="0">
                <a:solidFill>
                  <a:srgbClr val="B36428"/>
                </a:solidFill>
                <a:latin typeface="Lato" charset="0"/>
                <a:ea typeface="Lato" charset="0"/>
                <a:cs typeface="Lato" charset="0"/>
              </a:rPr>
              <a:t>LIFE INSURANCE</a:t>
            </a:r>
          </a:p>
        </p:txBody>
      </p:sp>
      <p:sp>
        <p:nvSpPr>
          <p:cNvPr id="28" name="TextBox 27"/>
          <p:cNvSpPr txBox="1"/>
          <p:nvPr/>
        </p:nvSpPr>
        <p:spPr>
          <a:xfrm>
            <a:off x="7525083" y="7555691"/>
            <a:ext cx="795559" cy="215444"/>
          </a:xfrm>
          <a:prstGeom prst="rect">
            <a:avLst/>
          </a:prstGeom>
          <a:noFill/>
        </p:spPr>
        <p:txBody>
          <a:bodyPr wrap="square" rtlCol="0">
            <a:spAutoFit/>
          </a:bodyPr>
          <a:lstStyle/>
          <a:p>
            <a:pPr algn="r"/>
            <a:r>
              <a:rPr lang="en-US" sz="750" b="1" dirty="0">
                <a:solidFill>
                  <a:srgbClr val="F37480"/>
                </a:solidFill>
                <a:latin typeface="Lato" charset="0"/>
                <a:ea typeface="Lato" charset="0"/>
                <a:cs typeface="Lato" charset="0"/>
              </a:rPr>
              <a:t>WELLNESS</a:t>
            </a:r>
          </a:p>
        </p:txBody>
      </p:sp>
    </p:spTree>
    <p:extLst>
      <p:ext uri="{BB962C8B-B14F-4D97-AF65-F5344CB8AC3E}">
        <p14:creationId xmlns:p14="http://schemas.microsoft.com/office/powerpoint/2010/main" val="103218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12" name="Oval 11"/>
          <p:cNvSpPr/>
          <p:nvPr/>
        </p:nvSpPr>
        <p:spPr>
          <a:xfrm>
            <a:off x="-2174645" y="-1708025"/>
            <a:ext cx="7703575" cy="7703575"/>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85526" y="1171883"/>
            <a:ext cx="6791751" cy="5686117"/>
          </a:xfrm>
          <a:prstGeom prst="rect">
            <a:avLst/>
          </a:prstGeom>
        </p:spPr>
      </p:pic>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Online Medical Consultations</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14" name="Picture 13">
            <a:extLst>
              <a:ext uri="{FF2B5EF4-FFF2-40B4-BE49-F238E27FC236}">
                <a16:creationId xmlns:a16="http://schemas.microsoft.com/office/drawing/2014/main" id="{F135B82B-CC04-6446-A644-BF983CC8B33E}"/>
              </a:ext>
            </a:extLst>
          </p:cNvPr>
          <p:cNvPicPr>
            <a:picLocks noChangeAspect="1"/>
          </p:cNvPicPr>
          <p:nvPr/>
        </p:nvPicPr>
        <p:blipFill>
          <a:blip r:embed="rId4"/>
          <a:stretch>
            <a:fillRect/>
          </a:stretch>
        </p:blipFill>
        <p:spPr>
          <a:xfrm>
            <a:off x="7897863" y="343975"/>
            <a:ext cx="977900" cy="977900"/>
          </a:xfrm>
          <a:prstGeom prst="rect">
            <a:avLst/>
          </a:prstGeom>
        </p:spPr>
      </p:pic>
      <p:pic>
        <p:nvPicPr>
          <p:cNvPr id="17" name="Picture 16">
            <a:extLst>
              <a:ext uri="{FF2B5EF4-FFF2-40B4-BE49-F238E27FC236}">
                <a16:creationId xmlns:a16="http://schemas.microsoft.com/office/drawing/2014/main" id="{96A2EA21-0591-F04A-8583-D247D817C6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7522" y="5048060"/>
            <a:ext cx="1310574" cy="1201360"/>
          </a:xfrm>
          <a:prstGeom prst="rect">
            <a:avLst/>
          </a:prstGeom>
        </p:spPr>
      </p:pic>
      <p:sp>
        <p:nvSpPr>
          <p:cNvPr id="11" name="TextBox 10">
            <a:extLst>
              <a:ext uri="{FF2B5EF4-FFF2-40B4-BE49-F238E27FC236}">
                <a16:creationId xmlns:a16="http://schemas.microsoft.com/office/drawing/2014/main" id="{1837C723-BE92-DF49-9182-FC57FD4B0CD3}"/>
              </a:ext>
            </a:extLst>
          </p:cNvPr>
          <p:cNvSpPr txBox="1"/>
          <p:nvPr/>
        </p:nvSpPr>
        <p:spPr>
          <a:xfrm>
            <a:off x="375075" y="1730984"/>
            <a:ext cx="4707288" cy="2800767"/>
          </a:xfrm>
          <a:prstGeom prst="rect">
            <a:avLst/>
          </a:prstGeom>
          <a:noFill/>
        </p:spPr>
        <p:txBody>
          <a:bodyPr wrap="square" rtlCol="0">
            <a:spAutoFit/>
          </a:bodyPr>
          <a:lstStyle/>
          <a:p>
            <a:pPr marL="285750" lvl="6" indent="-285750">
              <a:buClr>
                <a:srgbClr val="682DB3"/>
              </a:buClr>
              <a:buFont typeface="Wingdings" charset="2"/>
              <a:buChar char="ü"/>
            </a:pPr>
            <a:r>
              <a:rPr lang="en-US" sz="1600" b="1" dirty="0">
                <a:solidFill>
                  <a:schemeClr val="tx1">
                    <a:lumMod val="75000"/>
                    <a:lumOff val="25000"/>
                  </a:schemeClr>
                </a:solidFill>
                <a:latin typeface="Lato" charset="0"/>
                <a:ea typeface="Lato" charset="0"/>
                <a:cs typeface="Lato" charset="0"/>
                <a:sym typeface="Symbol" panose="05050102010706020507" pitchFamily="18" charset="2"/>
              </a:rPr>
              <a:t>1,250 Credentialed Providers</a:t>
            </a:r>
          </a:p>
          <a:p>
            <a:pPr marL="285750" lvl="6" indent="-285750">
              <a:buClr>
                <a:srgbClr val="682DB3"/>
              </a:buClr>
              <a:buFont typeface="Wingdings" charset="2"/>
              <a:buChar char="ü"/>
            </a:pPr>
            <a:endParaRPr lang="en-US" sz="1600" b="1" dirty="0">
              <a:solidFill>
                <a:schemeClr val="tx1">
                  <a:lumMod val="75000"/>
                  <a:lumOff val="25000"/>
                </a:schemeClr>
              </a:solidFill>
              <a:latin typeface="Lato" charset="0"/>
              <a:ea typeface="Lato" charset="0"/>
              <a:cs typeface="Lato" charset="0"/>
              <a:sym typeface="Symbol" panose="05050102010706020507" pitchFamily="18" charset="2"/>
            </a:endParaRPr>
          </a:p>
          <a:p>
            <a:pPr marL="285750" lvl="6" indent="-285750">
              <a:buClr>
                <a:srgbClr val="682DB3"/>
              </a:buClr>
              <a:buFont typeface="Wingdings" charset="2"/>
              <a:buChar char="ü"/>
            </a:pPr>
            <a:r>
              <a:rPr lang="en-US" sz="1600" dirty="0">
                <a:solidFill>
                  <a:schemeClr val="tx1">
                    <a:lumMod val="75000"/>
                    <a:lumOff val="25000"/>
                  </a:schemeClr>
                </a:solidFill>
                <a:latin typeface="Lato" charset="0"/>
                <a:ea typeface="Lato" charset="0"/>
                <a:cs typeface="Lato" charset="0"/>
                <a:sym typeface="Symbol" panose="05050102010706020507" pitchFamily="18" charset="2"/>
              </a:rPr>
              <a:t>Average Wait Time - </a:t>
            </a:r>
            <a:r>
              <a:rPr lang="en-US" sz="1600" b="1" dirty="0">
                <a:solidFill>
                  <a:schemeClr val="tx1">
                    <a:lumMod val="75000"/>
                    <a:lumOff val="25000"/>
                  </a:schemeClr>
                </a:solidFill>
                <a:latin typeface="Lato" charset="0"/>
                <a:ea typeface="Lato" charset="0"/>
                <a:cs typeface="Lato" charset="0"/>
                <a:sym typeface="Symbol" panose="05050102010706020507" pitchFamily="18" charset="2"/>
              </a:rPr>
              <a:t>8 Minutes </a:t>
            </a:r>
            <a:endParaRPr lang="en-US" sz="400" dirty="0">
              <a:solidFill>
                <a:schemeClr val="tx1">
                  <a:lumMod val="75000"/>
                  <a:lumOff val="25000"/>
                </a:schemeClr>
              </a:solidFill>
              <a:latin typeface="Lato" charset="0"/>
              <a:ea typeface="Lato" charset="0"/>
              <a:cs typeface="Lato" charset="0"/>
              <a:sym typeface="Symbol" panose="05050102010706020507" pitchFamily="18" charset="2"/>
            </a:endParaRPr>
          </a:p>
          <a:p>
            <a:pPr marL="285750" lvl="6" indent="-285750">
              <a:buClr>
                <a:srgbClr val="682DB3"/>
              </a:buClr>
              <a:buFont typeface="Wingdings" charset="2"/>
              <a:buChar char="ü"/>
            </a:pPr>
            <a:endParaRPr lang="en-US" sz="1600" b="1" dirty="0">
              <a:solidFill>
                <a:schemeClr val="tx1">
                  <a:lumMod val="75000"/>
                  <a:lumOff val="25000"/>
                </a:schemeClr>
              </a:solidFill>
              <a:latin typeface="Lato" charset="0"/>
              <a:ea typeface="Lato" charset="0"/>
              <a:cs typeface="Lato" charset="0"/>
              <a:sym typeface="Symbol" panose="05050102010706020507" pitchFamily="18" charset="2"/>
            </a:endParaRPr>
          </a:p>
          <a:p>
            <a:pPr marL="285750" lvl="6" indent="-285750">
              <a:buClr>
                <a:srgbClr val="682DB3"/>
              </a:buClr>
              <a:buFont typeface="Wingdings" charset="2"/>
              <a:buChar char="ü"/>
            </a:pPr>
            <a:r>
              <a:rPr lang="en-US" sz="1600" b="1" dirty="0">
                <a:solidFill>
                  <a:schemeClr val="tx1">
                    <a:lumMod val="75000"/>
                    <a:lumOff val="25000"/>
                  </a:schemeClr>
                </a:solidFill>
                <a:latin typeface="Lato" charset="0"/>
                <a:ea typeface="Lato" charset="0"/>
                <a:cs typeface="Lato" charset="0"/>
                <a:sym typeface="Symbol" panose="05050102010706020507" pitchFamily="18" charset="2"/>
              </a:rPr>
              <a:t>94% of patients are successfully treated</a:t>
            </a:r>
            <a:endParaRPr lang="en-US" sz="1600" dirty="0">
              <a:solidFill>
                <a:schemeClr val="tx1">
                  <a:lumMod val="75000"/>
                  <a:lumOff val="25000"/>
                </a:schemeClr>
              </a:solidFill>
              <a:latin typeface="Lato" charset="0"/>
              <a:ea typeface="Lato" charset="0"/>
              <a:cs typeface="Lato" charset="0"/>
              <a:sym typeface="Symbol" panose="05050102010706020507" pitchFamily="18" charset="2"/>
            </a:endParaRPr>
          </a:p>
          <a:p>
            <a:pPr marL="285750" lvl="6" indent="-285750">
              <a:buClr>
                <a:srgbClr val="682DB3"/>
              </a:buClr>
              <a:buFont typeface="Wingdings" charset="2"/>
              <a:buChar char="ü"/>
            </a:pPr>
            <a:endParaRPr lang="en-US" sz="1600" b="1" dirty="0">
              <a:solidFill>
                <a:schemeClr val="tx1">
                  <a:lumMod val="75000"/>
                  <a:lumOff val="25000"/>
                </a:schemeClr>
              </a:solidFill>
              <a:latin typeface="Lato" charset="0"/>
              <a:ea typeface="Lato" charset="0"/>
              <a:cs typeface="Lato" charset="0"/>
              <a:sym typeface="Symbol" panose="05050102010706020507" pitchFamily="18" charset="2"/>
            </a:endParaRPr>
          </a:p>
          <a:p>
            <a:pPr marL="285750" lvl="6" indent="-285750">
              <a:buClr>
                <a:srgbClr val="682DB3"/>
              </a:buClr>
              <a:buFont typeface="Wingdings" charset="2"/>
              <a:buChar char="ü"/>
            </a:pPr>
            <a:r>
              <a:rPr lang="en-US" sz="1600" b="1" dirty="0">
                <a:solidFill>
                  <a:schemeClr val="tx1">
                    <a:lumMod val="75000"/>
                    <a:lumOff val="25000"/>
                  </a:schemeClr>
                </a:solidFill>
                <a:latin typeface="Lato" charset="0"/>
                <a:ea typeface="Lato" charset="0"/>
                <a:cs typeface="Lato" charset="0"/>
                <a:sym typeface="Symbol" panose="05050102010706020507" pitchFamily="18" charset="2"/>
              </a:rPr>
              <a:t>Prescriptions</a:t>
            </a:r>
            <a:r>
              <a:rPr lang="en-US" sz="1600" dirty="0">
                <a:solidFill>
                  <a:schemeClr val="tx1">
                    <a:lumMod val="75000"/>
                    <a:lumOff val="25000"/>
                  </a:schemeClr>
                </a:solidFill>
                <a:latin typeface="Lato" charset="0"/>
                <a:ea typeface="Lato" charset="0"/>
                <a:cs typeface="Lato" charset="0"/>
                <a:sym typeface="Symbol" panose="05050102010706020507" pitchFamily="18" charset="2"/>
              </a:rPr>
              <a:t>, including short term refills, are sent to local pharmacies that you choose </a:t>
            </a:r>
          </a:p>
          <a:p>
            <a:pPr marL="285750" lvl="6" indent="-285750">
              <a:buClr>
                <a:srgbClr val="682DB3"/>
              </a:buClr>
              <a:buFont typeface="Wingdings" charset="2"/>
              <a:buChar char="ü"/>
            </a:pPr>
            <a:endParaRPr lang="en-US" sz="1600" b="1" dirty="0">
              <a:solidFill>
                <a:schemeClr val="tx1">
                  <a:lumMod val="75000"/>
                  <a:lumOff val="25000"/>
                </a:schemeClr>
              </a:solidFill>
              <a:latin typeface="Lato" charset="0"/>
              <a:ea typeface="Lato" charset="0"/>
              <a:cs typeface="Lato" charset="0"/>
              <a:sym typeface="Symbol" panose="05050102010706020507" pitchFamily="18" charset="2"/>
            </a:endParaRPr>
          </a:p>
          <a:p>
            <a:pPr marL="285750" lvl="6" indent="-285750">
              <a:buClr>
                <a:srgbClr val="682DB3"/>
              </a:buClr>
              <a:buFont typeface="Wingdings" charset="2"/>
              <a:buChar char="ü"/>
            </a:pPr>
            <a:r>
              <a:rPr lang="en-US" sz="1600" b="1" dirty="0">
                <a:solidFill>
                  <a:schemeClr val="tx1">
                    <a:lumMod val="75000"/>
                    <a:lumOff val="25000"/>
                  </a:schemeClr>
                </a:solidFill>
                <a:latin typeface="Lato" charset="0"/>
                <a:ea typeface="Lato" charset="0"/>
                <a:cs typeface="Lato" charset="0"/>
                <a:sym typeface="Symbol" panose="05050102010706020507" pitchFamily="18" charset="2"/>
              </a:rPr>
              <a:t>NCQA accredited </a:t>
            </a:r>
            <a:r>
              <a:rPr lang="en-US" sz="1600" dirty="0">
                <a:solidFill>
                  <a:schemeClr val="tx1">
                    <a:lumMod val="75000"/>
                    <a:lumOff val="25000"/>
                  </a:schemeClr>
                </a:solidFill>
                <a:latin typeface="Lato" charset="0"/>
                <a:ea typeface="Lato" charset="0"/>
                <a:cs typeface="Lato" charset="0"/>
                <a:sym typeface="Symbol" panose="05050102010706020507" pitchFamily="18" charset="2"/>
              </a:rPr>
              <a:t>in credentialing, </a:t>
            </a:r>
            <a:r>
              <a:rPr lang="en-US" sz="1600" dirty="0">
                <a:solidFill>
                  <a:schemeClr val="tx1">
                    <a:lumMod val="75000"/>
                    <a:lumOff val="25000"/>
                  </a:schemeClr>
                </a:solidFill>
                <a:latin typeface="Lato" charset="0"/>
                <a:ea typeface="Lato" charset="0"/>
                <a:cs typeface="Lato" charset="0"/>
              </a:rPr>
              <a:t>in accordance with the strictest quality standards.</a:t>
            </a:r>
            <a:endParaRPr lang="en-US" dirty="0">
              <a:solidFill>
                <a:schemeClr val="tx1">
                  <a:lumMod val="85000"/>
                  <a:lumOff val="15000"/>
                </a:schemeClr>
              </a:solidFill>
              <a:latin typeface="Lato" charset="0"/>
              <a:ea typeface="Lato" charset="0"/>
              <a:cs typeface="Lato" charset="0"/>
            </a:endParaRPr>
          </a:p>
        </p:txBody>
      </p:sp>
    </p:spTree>
    <p:extLst>
      <p:ext uri="{BB962C8B-B14F-4D97-AF65-F5344CB8AC3E}">
        <p14:creationId xmlns:p14="http://schemas.microsoft.com/office/powerpoint/2010/main" val="187382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13" name="Oval 12"/>
          <p:cNvSpPr/>
          <p:nvPr/>
        </p:nvSpPr>
        <p:spPr>
          <a:xfrm>
            <a:off x="-1281511" y="3735845"/>
            <a:ext cx="6244309" cy="6244309"/>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Online Medical Consultations</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14" name="Picture 13">
            <a:extLst>
              <a:ext uri="{FF2B5EF4-FFF2-40B4-BE49-F238E27FC236}">
                <a16:creationId xmlns:a16="http://schemas.microsoft.com/office/drawing/2014/main" id="{F135B82B-CC04-6446-A644-BF983CC8B33E}"/>
              </a:ext>
            </a:extLst>
          </p:cNvPr>
          <p:cNvPicPr>
            <a:picLocks noChangeAspect="1"/>
          </p:cNvPicPr>
          <p:nvPr/>
        </p:nvPicPr>
        <p:blipFill>
          <a:blip r:embed="rId3"/>
          <a:stretch>
            <a:fillRect/>
          </a:stretch>
        </p:blipFill>
        <p:spPr>
          <a:xfrm>
            <a:off x="7897863" y="343975"/>
            <a:ext cx="977900" cy="977900"/>
          </a:xfrm>
          <a:prstGeom prst="rect">
            <a:avLst/>
          </a:prstGeom>
        </p:spPr>
      </p:pic>
      <p:sp>
        <p:nvSpPr>
          <p:cNvPr id="10" name="TextBox 9">
            <a:extLst>
              <a:ext uri="{FF2B5EF4-FFF2-40B4-BE49-F238E27FC236}">
                <a16:creationId xmlns:a16="http://schemas.microsoft.com/office/drawing/2014/main" id="{1A6D910C-AA4A-C94A-9B6C-F394F3EAEE82}"/>
              </a:ext>
            </a:extLst>
          </p:cNvPr>
          <p:cNvSpPr txBox="1"/>
          <p:nvPr/>
        </p:nvSpPr>
        <p:spPr>
          <a:xfrm>
            <a:off x="6048846" y="2522716"/>
            <a:ext cx="2826917" cy="2862322"/>
          </a:xfrm>
          <a:prstGeom prst="rect">
            <a:avLst/>
          </a:prstGeom>
          <a:noFill/>
        </p:spPr>
        <p:txBody>
          <a:bodyPr wrap="square" rtlCol="0">
            <a:spAutoFit/>
          </a:bodyPr>
          <a:lstStyle/>
          <a:p>
            <a:pPr>
              <a:lnSpc>
                <a:spcPct val="150000"/>
              </a:lnSpc>
            </a:pPr>
            <a:r>
              <a:rPr lang="en-US" sz="2400" b="1" i="1" dirty="0">
                <a:solidFill>
                  <a:schemeClr val="tx1">
                    <a:lumMod val="75000"/>
                    <a:lumOff val="25000"/>
                  </a:schemeClr>
                </a:solidFill>
                <a:latin typeface="Lato" charset="0"/>
                <a:ea typeface="Lato" charset="0"/>
                <a:cs typeface="Lato" charset="0"/>
              </a:rPr>
              <a:t>Don’t wait in an emergency room or urgent care center for diagnosis and treatment.</a:t>
            </a:r>
          </a:p>
        </p:txBody>
      </p:sp>
      <p:sp>
        <p:nvSpPr>
          <p:cNvPr id="11" name="TextBox 10">
            <a:extLst>
              <a:ext uri="{FF2B5EF4-FFF2-40B4-BE49-F238E27FC236}">
                <a16:creationId xmlns:a16="http://schemas.microsoft.com/office/drawing/2014/main" id="{3EBAF267-4145-614B-959B-B74E6F1F7695}"/>
              </a:ext>
            </a:extLst>
          </p:cNvPr>
          <p:cNvSpPr txBox="1"/>
          <p:nvPr/>
        </p:nvSpPr>
        <p:spPr>
          <a:xfrm>
            <a:off x="311699" y="1756674"/>
            <a:ext cx="4651099" cy="523220"/>
          </a:xfrm>
          <a:prstGeom prst="rect">
            <a:avLst/>
          </a:prstGeom>
          <a:noFill/>
        </p:spPr>
        <p:txBody>
          <a:bodyPr wrap="square" rtlCol="0">
            <a:spAutoFit/>
          </a:bodyPr>
          <a:lstStyle/>
          <a:p>
            <a:r>
              <a:rPr lang="en-US" sz="2800" dirty="0">
                <a:solidFill>
                  <a:schemeClr val="tx1">
                    <a:lumMod val="75000"/>
                    <a:lumOff val="25000"/>
                  </a:schemeClr>
                </a:solidFill>
                <a:latin typeface="Lato" charset="0"/>
                <a:ea typeface="Lato" charset="0"/>
                <a:cs typeface="Lato" charset="0"/>
              </a:rPr>
              <a:t>What We </a:t>
            </a:r>
            <a:r>
              <a:rPr lang="en-US" sz="2800" b="1" u="sng" dirty="0">
                <a:solidFill>
                  <a:schemeClr val="tx1">
                    <a:lumMod val="75000"/>
                    <a:lumOff val="25000"/>
                  </a:schemeClr>
                </a:solidFill>
                <a:latin typeface="Lato" charset="0"/>
                <a:ea typeface="Lato" charset="0"/>
                <a:cs typeface="Lato" charset="0"/>
              </a:rPr>
              <a:t>Treat</a:t>
            </a:r>
          </a:p>
        </p:txBody>
      </p:sp>
      <p:sp>
        <p:nvSpPr>
          <p:cNvPr id="9" name="TextBox 8">
            <a:extLst>
              <a:ext uri="{FF2B5EF4-FFF2-40B4-BE49-F238E27FC236}">
                <a16:creationId xmlns:a16="http://schemas.microsoft.com/office/drawing/2014/main" id="{1837C723-BE92-DF49-9182-FC57FD4B0CD3}"/>
              </a:ext>
            </a:extLst>
          </p:cNvPr>
          <p:cNvSpPr txBox="1"/>
          <p:nvPr/>
        </p:nvSpPr>
        <p:spPr>
          <a:xfrm>
            <a:off x="311699" y="2414072"/>
            <a:ext cx="2088601" cy="3108543"/>
          </a:xfrm>
          <a:prstGeom prst="rect">
            <a:avLst/>
          </a:prstGeom>
          <a:noFill/>
        </p:spPr>
        <p:txBody>
          <a:bodyPr wrap="square" rtlCol="0">
            <a:spAutoFit/>
          </a:bodyPr>
          <a:lstStyle/>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Allergies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Asthma</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Bites &amp; Stings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Body Aches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Bronchitis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Cough</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Fever</a:t>
            </a:r>
          </a:p>
        </p:txBody>
      </p:sp>
      <p:sp>
        <p:nvSpPr>
          <p:cNvPr id="12" name="TextBox 11">
            <a:extLst>
              <a:ext uri="{FF2B5EF4-FFF2-40B4-BE49-F238E27FC236}">
                <a16:creationId xmlns:a16="http://schemas.microsoft.com/office/drawing/2014/main" id="{1837C723-BE92-DF49-9182-FC57FD4B0CD3}"/>
              </a:ext>
            </a:extLst>
          </p:cNvPr>
          <p:cNvSpPr txBox="1"/>
          <p:nvPr/>
        </p:nvSpPr>
        <p:spPr>
          <a:xfrm>
            <a:off x="2737399" y="2399606"/>
            <a:ext cx="2088601" cy="3108543"/>
          </a:xfrm>
          <a:prstGeom prst="rect">
            <a:avLst/>
          </a:prstGeom>
          <a:noFill/>
        </p:spPr>
        <p:txBody>
          <a:bodyPr wrap="square" rtlCol="0">
            <a:spAutoFit/>
          </a:bodyPr>
          <a:lstStyle/>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Prescription Refills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Pink Eye</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STIs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Sinus Infections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Sprains &amp; Strains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UTIs</a:t>
            </a:r>
          </a:p>
          <a:p>
            <a:pPr marL="285750" indent="-285750">
              <a:lnSpc>
                <a:spcPct val="200000"/>
              </a:lnSpc>
              <a:buClr>
                <a:srgbClr val="682DB3"/>
              </a:buClr>
              <a:buFont typeface="Wingdings" charset="2"/>
              <a:buChar char="ü"/>
            </a:pPr>
            <a:r>
              <a:rPr lang="en-US" i="1" dirty="0">
                <a:solidFill>
                  <a:schemeClr val="tx1">
                    <a:lumMod val="85000"/>
                    <a:lumOff val="15000"/>
                  </a:schemeClr>
                </a:solidFill>
                <a:latin typeface="Lato" charset="0"/>
                <a:ea typeface="Lato" charset="0"/>
                <a:cs typeface="Lato" charset="0"/>
              </a:rPr>
              <a:t>And more</a:t>
            </a:r>
            <a:r>
              <a:rPr lang="mr-IN" i="1" dirty="0">
                <a:solidFill>
                  <a:schemeClr val="tx1">
                    <a:lumMod val="85000"/>
                    <a:lumOff val="15000"/>
                  </a:schemeClr>
                </a:solidFill>
                <a:latin typeface="Lato" charset="0"/>
                <a:ea typeface="Lato" charset="0"/>
                <a:cs typeface="Lato" charset="0"/>
              </a:rPr>
              <a:t>…</a:t>
            </a:r>
            <a:endParaRPr lang="en-US" i="1" dirty="0">
              <a:solidFill>
                <a:schemeClr val="tx1">
                  <a:lumMod val="85000"/>
                  <a:lumOff val="15000"/>
                </a:schemeClr>
              </a:solidFill>
              <a:latin typeface="Lato" charset="0"/>
              <a:ea typeface="Lato" charset="0"/>
              <a:cs typeface="Lato" charset="0"/>
            </a:endParaRPr>
          </a:p>
        </p:txBody>
      </p:sp>
      <p:cxnSp>
        <p:nvCxnSpPr>
          <p:cNvPr id="3" name="Straight Connector 2"/>
          <p:cNvCxnSpPr/>
          <p:nvPr/>
        </p:nvCxnSpPr>
        <p:spPr>
          <a:xfrm>
            <a:off x="5867400" y="2660243"/>
            <a:ext cx="12700" cy="2616200"/>
          </a:xfrm>
          <a:prstGeom prst="line">
            <a:avLst/>
          </a:prstGeom>
          <a:ln w="76200">
            <a:solidFill>
              <a:srgbClr val="9B66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07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10" name="Oval 9"/>
          <p:cNvSpPr/>
          <p:nvPr/>
        </p:nvSpPr>
        <p:spPr>
          <a:xfrm>
            <a:off x="4727701" y="3239843"/>
            <a:ext cx="6244309" cy="6244309"/>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5837" y="1552275"/>
            <a:ext cx="3253513" cy="51013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799" y="1214675"/>
            <a:ext cx="4541209" cy="5856373"/>
          </a:xfrm>
          <a:prstGeom prst="rect">
            <a:avLst/>
          </a:prstGeom>
        </p:spPr>
      </p:pic>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Healthcare Concierge</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sp>
        <p:nvSpPr>
          <p:cNvPr id="4" name="TextBox 3">
            <a:extLst>
              <a:ext uri="{FF2B5EF4-FFF2-40B4-BE49-F238E27FC236}">
                <a16:creationId xmlns:a16="http://schemas.microsoft.com/office/drawing/2014/main" id="{1837C723-BE92-DF49-9182-FC57FD4B0CD3}"/>
              </a:ext>
            </a:extLst>
          </p:cNvPr>
          <p:cNvSpPr txBox="1"/>
          <p:nvPr/>
        </p:nvSpPr>
        <p:spPr>
          <a:xfrm>
            <a:off x="3308647" y="1552275"/>
            <a:ext cx="3095583" cy="3108543"/>
          </a:xfrm>
          <a:prstGeom prst="rect">
            <a:avLst/>
          </a:prstGeom>
          <a:noFill/>
        </p:spPr>
        <p:txBody>
          <a:bodyPr wrap="square" rtlCol="0">
            <a:spAutoFit/>
          </a:bodyPr>
          <a:lstStyle/>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Provider Recommendations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Facility Recommendations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Answer Benefits Questions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Appointment Booking</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Health Cost Estimation</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Health Spending Accounts</a:t>
            </a:r>
          </a:p>
          <a:p>
            <a:pPr marL="285750" indent="-285750">
              <a:lnSpc>
                <a:spcPct val="200000"/>
              </a:lnSpc>
              <a:buClr>
                <a:srgbClr val="682DB3"/>
              </a:buClr>
              <a:buFont typeface="Wingdings" charset="2"/>
              <a:buChar char="ü"/>
            </a:pPr>
            <a:r>
              <a:rPr lang="en-US" dirty="0">
                <a:solidFill>
                  <a:schemeClr val="tx1">
                    <a:lumMod val="85000"/>
                    <a:lumOff val="15000"/>
                  </a:schemeClr>
                </a:solidFill>
                <a:latin typeface="Lato" charset="0"/>
                <a:ea typeface="Lato" charset="0"/>
                <a:cs typeface="Lato" charset="0"/>
              </a:rPr>
              <a:t>Dental and Vision Assistance</a:t>
            </a:r>
          </a:p>
        </p:txBody>
      </p:sp>
      <p:pic>
        <p:nvPicPr>
          <p:cNvPr id="12" name="Picture 11">
            <a:extLst>
              <a:ext uri="{FF2B5EF4-FFF2-40B4-BE49-F238E27FC236}">
                <a16:creationId xmlns:a16="http://schemas.microsoft.com/office/drawing/2014/main" id="{2BB973DA-6704-614A-A082-6CB719D2E1B2}"/>
              </a:ext>
            </a:extLst>
          </p:cNvPr>
          <p:cNvPicPr>
            <a:picLocks noChangeAspect="1"/>
          </p:cNvPicPr>
          <p:nvPr/>
        </p:nvPicPr>
        <p:blipFill>
          <a:blip r:embed="rId5"/>
          <a:stretch>
            <a:fillRect/>
          </a:stretch>
        </p:blipFill>
        <p:spPr>
          <a:xfrm>
            <a:off x="8019050" y="236775"/>
            <a:ext cx="977900" cy="977900"/>
          </a:xfrm>
          <a:prstGeom prst="rect">
            <a:avLst/>
          </a:prstGeom>
        </p:spPr>
      </p:pic>
    </p:spTree>
    <p:extLst>
      <p:ext uri="{BB962C8B-B14F-4D97-AF65-F5344CB8AC3E}">
        <p14:creationId xmlns:p14="http://schemas.microsoft.com/office/powerpoint/2010/main" val="162052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7202" y="1010276"/>
            <a:ext cx="4196798" cy="5847724"/>
          </a:xfrm>
          <a:prstGeom prst="rect">
            <a:avLst/>
          </a:prstGeom>
        </p:spPr>
      </p:pic>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Rx Savings Review</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8" name="Picture 7">
            <a:extLst>
              <a:ext uri="{FF2B5EF4-FFF2-40B4-BE49-F238E27FC236}">
                <a16:creationId xmlns:a16="http://schemas.microsoft.com/office/drawing/2014/main" id="{0412589A-99B7-EA49-A449-54FAF64D0164}"/>
              </a:ext>
            </a:extLst>
          </p:cNvPr>
          <p:cNvPicPr>
            <a:picLocks noChangeAspect="1"/>
          </p:cNvPicPr>
          <p:nvPr/>
        </p:nvPicPr>
        <p:blipFill>
          <a:blip r:embed="rId4"/>
          <a:stretch>
            <a:fillRect/>
          </a:stretch>
        </p:blipFill>
        <p:spPr>
          <a:xfrm>
            <a:off x="8019050" y="236775"/>
            <a:ext cx="977900" cy="977900"/>
          </a:xfrm>
          <a:prstGeom prst="rect">
            <a:avLst/>
          </a:prstGeom>
        </p:spPr>
      </p:pic>
      <p:sp>
        <p:nvSpPr>
          <p:cNvPr id="5" name="TextBox 4">
            <a:extLst>
              <a:ext uri="{FF2B5EF4-FFF2-40B4-BE49-F238E27FC236}">
                <a16:creationId xmlns:a16="http://schemas.microsoft.com/office/drawing/2014/main" id="{FCB0DA7B-81C8-DF4E-BA0F-871E008FEDE6}"/>
              </a:ext>
            </a:extLst>
          </p:cNvPr>
          <p:cNvSpPr txBox="1"/>
          <p:nvPr/>
        </p:nvSpPr>
        <p:spPr>
          <a:xfrm>
            <a:off x="311699" y="1429075"/>
            <a:ext cx="4556136" cy="871136"/>
          </a:xfrm>
          <a:prstGeom prst="rect">
            <a:avLst/>
          </a:prstGeom>
          <a:noFill/>
        </p:spPr>
        <p:txBody>
          <a:bodyPr wrap="square" rtlCol="0">
            <a:spAutoFit/>
          </a:bodyPr>
          <a:lstStyle/>
          <a:p>
            <a:pPr>
              <a:lnSpc>
                <a:spcPts val="2100"/>
              </a:lnSpc>
            </a:pPr>
            <a:r>
              <a:rPr lang="en-US" dirty="0">
                <a:solidFill>
                  <a:schemeClr val="tx1">
                    <a:lumMod val="85000"/>
                    <a:lumOff val="15000"/>
                  </a:schemeClr>
                </a:solidFill>
                <a:latin typeface="Lato" charset="0"/>
                <a:ea typeface="Lato" charset="0"/>
                <a:cs typeface="Lato" charset="0"/>
              </a:rPr>
              <a:t>Our doctors have developed a proprietary algorithm to identify lower-cost medication alternatives by using 9 different strategies. </a:t>
            </a:r>
          </a:p>
        </p:txBody>
      </p:sp>
      <p:sp>
        <p:nvSpPr>
          <p:cNvPr id="6" name="Rectangle 5">
            <a:extLst>
              <a:ext uri="{FF2B5EF4-FFF2-40B4-BE49-F238E27FC236}">
                <a16:creationId xmlns:a16="http://schemas.microsoft.com/office/drawing/2014/main" id="{49E6C1A7-DEF6-274B-8F65-4FEDD87D942E}"/>
              </a:ext>
            </a:extLst>
          </p:cNvPr>
          <p:cNvSpPr/>
          <p:nvPr/>
        </p:nvSpPr>
        <p:spPr>
          <a:xfrm>
            <a:off x="375075" y="2455746"/>
            <a:ext cx="3574625" cy="3970318"/>
          </a:xfrm>
          <a:prstGeom prst="rect">
            <a:avLst/>
          </a:prstGeom>
        </p:spPr>
        <p:txBody>
          <a:bodyPr wrap="square">
            <a:spAutoFit/>
          </a:bodyPr>
          <a:lstStyle/>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Therapeutic alternatives</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Manufacturer coupons</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Prescription assistance programs</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Rx discount program</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Mail-order</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International Mail-Order</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Pharmacy optimization</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Dosage optimization</a:t>
            </a:r>
          </a:p>
          <a:p>
            <a:pPr marL="285750" indent="-285750">
              <a:lnSpc>
                <a:spcPct val="200000"/>
              </a:lnSpc>
              <a:buClr>
                <a:srgbClr val="53BABF"/>
              </a:buClr>
              <a:buFont typeface="Arial" charset="0"/>
              <a:buChar char="•"/>
            </a:pPr>
            <a:r>
              <a:rPr lang="en-US" dirty="0">
                <a:solidFill>
                  <a:schemeClr val="tx1">
                    <a:lumMod val="85000"/>
                    <a:lumOff val="15000"/>
                  </a:schemeClr>
                </a:solidFill>
                <a:latin typeface="Lato" charset="0"/>
                <a:ea typeface="Lato" charset="0"/>
                <a:cs typeface="Lato" charset="0"/>
              </a:rPr>
              <a:t>Generic alternatives</a:t>
            </a:r>
          </a:p>
        </p:txBody>
      </p:sp>
    </p:spTree>
    <p:extLst>
      <p:ext uri="{BB962C8B-B14F-4D97-AF65-F5344CB8AC3E}">
        <p14:creationId xmlns:p14="http://schemas.microsoft.com/office/powerpoint/2010/main" val="425746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8" name="Oval 7"/>
          <p:cNvSpPr/>
          <p:nvPr/>
        </p:nvSpPr>
        <p:spPr>
          <a:xfrm>
            <a:off x="-1423769" y="4189149"/>
            <a:ext cx="6244309" cy="6244309"/>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Virtual Assistant</a:t>
            </a:r>
            <a:endParaRPr lang="en" dirty="0">
              <a:solidFill>
                <a:srgbClr val="682DBF"/>
              </a:solidFill>
              <a:latin typeface="Lato"/>
              <a:ea typeface="Lato"/>
              <a:cs typeface="Lato"/>
              <a:sym typeface="Lato"/>
            </a:endParaRPr>
          </a:p>
        </p:txBody>
      </p:sp>
      <p:cxnSp>
        <p:nvCxnSpPr>
          <p:cNvPr id="294" name="Shape 294"/>
          <p:cNvCxnSpPr/>
          <p:nvPr/>
        </p:nvCxnSpPr>
        <p:spPr>
          <a:xfrm rot="10800000" flipH="1">
            <a:off x="375075" y="993175"/>
            <a:ext cx="7872000" cy="17100"/>
          </a:xfrm>
          <a:prstGeom prst="straightConnector1">
            <a:avLst/>
          </a:prstGeom>
          <a:noFill/>
          <a:ln w="28575" cap="flat" cmpd="sng">
            <a:solidFill>
              <a:srgbClr val="CCCCCC"/>
            </a:solidFill>
            <a:prstDash val="solid"/>
            <a:round/>
            <a:headEnd type="none" w="lg" len="lg"/>
            <a:tailEnd type="none" w="lg" len="lg"/>
          </a:ln>
        </p:spPr>
      </p:cxnSp>
      <p:pic>
        <p:nvPicPr>
          <p:cNvPr id="5" name="Picture 4">
            <a:extLst>
              <a:ext uri="{FF2B5EF4-FFF2-40B4-BE49-F238E27FC236}">
                <a16:creationId xmlns:a16="http://schemas.microsoft.com/office/drawing/2014/main" id="{8D5F7A39-C8E3-9644-8505-F301F203E32B}"/>
              </a:ext>
            </a:extLst>
          </p:cNvPr>
          <p:cNvPicPr>
            <a:picLocks noChangeAspect="1"/>
          </p:cNvPicPr>
          <p:nvPr/>
        </p:nvPicPr>
        <p:blipFill>
          <a:blip r:embed="rId3"/>
          <a:stretch>
            <a:fillRect/>
          </a:stretch>
        </p:blipFill>
        <p:spPr>
          <a:xfrm>
            <a:off x="7854400" y="343975"/>
            <a:ext cx="977900" cy="977900"/>
          </a:xfrm>
          <a:prstGeom prst="rect">
            <a:avLst/>
          </a:prstGeom>
        </p:spPr>
      </p:pic>
      <p:pic>
        <p:nvPicPr>
          <p:cNvPr id="2" name="Picture 1">
            <a:extLst>
              <a:ext uri="{FF2B5EF4-FFF2-40B4-BE49-F238E27FC236}">
                <a16:creationId xmlns:a16="http://schemas.microsoft.com/office/drawing/2014/main" id="{2F7930F3-31AE-104F-A007-80892BC71D46}"/>
              </a:ext>
            </a:extLst>
          </p:cNvPr>
          <p:cNvPicPr>
            <a:picLocks noChangeAspect="1"/>
          </p:cNvPicPr>
          <p:nvPr/>
        </p:nvPicPr>
        <p:blipFill>
          <a:blip r:embed="rId4"/>
          <a:stretch>
            <a:fillRect/>
          </a:stretch>
        </p:blipFill>
        <p:spPr>
          <a:xfrm>
            <a:off x="5051310" y="2106580"/>
            <a:ext cx="3876790" cy="3553724"/>
          </a:xfrm>
          <a:prstGeom prst="rect">
            <a:avLst/>
          </a:prstGeom>
        </p:spPr>
      </p:pic>
      <p:sp>
        <p:nvSpPr>
          <p:cNvPr id="7" name="TextBox 6">
            <a:extLst>
              <a:ext uri="{FF2B5EF4-FFF2-40B4-BE49-F238E27FC236}">
                <a16:creationId xmlns:a16="http://schemas.microsoft.com/office/drawing/2014/main" id="{9379CFB8-C992-0A4F-BB1E-3AA23DBCB2E1}"/>
              </a:ext>
            </a:extLst>
          </p:cNvPr>
          <p:cNvSpPr txBox="1"/>
          <p:nvPr/>
        </p:nvSpPr>
        <p:spPr>
          <a:xfrm>
            <a:off x="375075" y="1756674"/>
            <a:ext cx="4819101" cy="4253537"/>
          </a:xfrm>
          <a:prstGeom prst="rect">
            <a:avLst/>
          </a:prstGeom>
          <a:noFill/>
        </p:spPr>
        <p:txBody>
          <a:bodyPr wrap="square" rtlCol="0">
            <a:spAutoFit/>
          </a:bodyPr>
          <a:lstStyle/>
          <a:p>
            <a:pPr>
              <a:lnSpc>
                <a:spcPct val="150000"/>
              </a:lnSpc>
            </a:pP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JOY is always instantly available to help you along the way</a:t>
            </a:r>
          </a:p>
          <a:p>
            <a:pPr>
              <a:lnSpc>
                <a:spcPct val="150000"/>
              </a:lnSpc>
            </a:pPr>
            <a:endPar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Clr>
                <a:srgbClr val="9B66D4"/>
              </a:buClr>
              <a:buFont typeface="+mj-lt"/>
              <a:buAutoNum type="arabicPeriod"/>
            </a:pP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Welcomes you into the app</a:t>
            </a:r>
            <a:b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Clr>
                <a:srgbClr val="9B66D4"/>
              </a:buClr>
              <a:buFont typeface="+mj-lt"/>
              <a:buAutoNum type="arabicPeriod"/>
            </a:pP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Will collect basic information and walk you through some processes</a:t>
            </a:r>
            <a:b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Clr>
                <a:srgbClr val="9B66D4"/>
              </a:buClr>
              <a:buFont typeface="+mj-lt"/>
              <a:buAutoNum type="arabicPeriod"/>
            </a:pP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Sends you reminders to stay healthy and talk about important events</a:t>
            </a:r>
            <a:b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Clr>
                <a:srgbClr val="9B66D4"/>
              </a:buClr>
              <a:buFont typeface="+mj-lt"/>
              <a:buAutoNum type="arabicPeriod"/>
            </a:pP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She is getting smarter every day and will provide new services all the time</a:t>
            </a:r>
          </a:p>
          <a:p>
            <a:pPr>
              <a:lnSpc>
                <a:spcPct val="150000"/>
              </a:lnSpc>
            </a:pPr>
            <a:endParaRPr lang="en-US" dirty="0">
              <a:solidFill>
                <a:schemeClr val="tx1">
                  <a:lumMod val="85000"/>
                  <a:lumOff val="15000"/>
                </a:schemeClr>
              </a:solidFill>
            </a:endParaRPr>
          </a:p>
        </p:txBody>
      </p:sp>
    </p:spTree>
    <p:extLst>
      <p:ext uri="{BB962C8B-B14F-4D97-AF65-F5344CB8AC3E}">
        <p14:creationId xmlns:p14="http://schemas.microsoft.com/office/powerpoint/2010/main" val="35176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2" name="Oval 21"/>
          <p:cNvSpPr/>
          <p:nvPr/>
        </p:nvSpPr>
        <p:spPr>
          <a:xfrm>
            <a:off x="3626608" y="-1542751"/>
            <a:ext cx="6244309" cy="6244309"/>
          </a:xfrm>
          <a:prstGeom prst="ellipse">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hape 294"/>
          <p:cNvCxnSpPr/>
          <p:nvPr/>
        </p:nvCxnSpPr>
        <p:spPr>
          <a:xfrm>
            <a:off x="375075" y="1010275"/>
            <a:ext cx="7517246" cy="5309"/>
          </a:xfrm>
          <a:prstGeom prst="straightConnector1">
            <a:avLst/>
          </a:prstGeom>
          <a:noFill/>
          <a:ln w="28575" cap="flat" cmpd="sng">
            <a:solidFill>
              <a:srgbClr val="CCCCCC"/>
            </a:solidFill>
            <a:prstDash val="solid"/>
            <a:round/>
            <a:headEnd type="none" w="lg" len="lg"/>
            <a:tailEnd type="none" w="lg" len="lg"/>
          </a:ln>
        </p:spPr>
      </p:cxn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172" y="1214675"/>
            <a:ext cx="7995673" cy="5864826"/>
          </a:xfrm>
          <a:prstGeom prst="rect">
            <a:avLst/>
          </a:prstGeom>
        </p:spPr>
      </p:pic>
      <p:sp>
        <p:nvSpPr>
          <p:cNvPr id="293" name="Shape 293"/>
          <p:cNvSpPr txBox="1">
            <a:spLocks noGrp="1"/>
          </p:cNvSpPr>
          <p:nvPr>
            <p:ph type="title"/>
          </p:nvPr>
        </p:nvSpPr>
        <p:spPr>
          <a:xfrm>
            <a:off x="311699" y="451175"/>
            <a:ext cx="8457225" cy="763500"/>
          </a:xfrm>
          <a:prstGeom prst="rect">
            <a:avLst/>
          </a:prstGeom>
        </p:spPr>
        <p:txBody>
          <a:bodyPr wrap="square" lIns="91425" tIns="91425" rIns="91425" bIns="91425" anchor="t" anchorCtr="0">
            <a:noAutofit/>
          </a:bodyPr>
          <a:lstStyle/>
          <a:p>
            <a:pPr marL="0" lvl="0" indent="0" rtl="0">
              <a:spcBef>
                <a:spcPts val="0"/>
              </a:spcBef>
              <a:buNone/>
            </a:pPr>
            <a:r>
              <a:rPr lang="en-US" b="1" dirty="0">
                <a:solidFill>
                  <a:srgbClr val="682DBF"/>
                </a:solidFill>
                <a:latin typeface="Lato"/>
                <a:ea typeface="Lato"/>
                <a:cs typeface="Lato"/>
                <a:sym typeface="Lato"/>
              </a:rPr>
              <a:t>HEALTHJOY</a:t>
            </a:r>
            <a:r>
              <a:rPr lang="en-US" dirty="0">
                <a:solidFill>
                  <a:srgbClr val="682DBF"/>
                </a:solidFill>
                <a:latin typeface="Lato"/>
                <a:ea typeface="Lato"/>
                <a:cs typeface="Lato"/>
                <a:sym typeface="Lato"/>
              </a:rPr>
              <a:t>: Medical Bill Review</a:t>
            </a:r>
            <a:endParaRPr lang="en" dirty="0">
              <a:solidFill>
                <a:srgbClr val="682DBF"/>
              </a:solidFill>
              <a:latin typeface="Lato"/>
              <a:ea typeface="Lato"/>
              <a:cs typeface="Lato"/>
              <a:sym typeface="Lato"/>
            </a:endParaRPr>
          </a:p>
        </p:txBody>
      </p:sp>
      <p:sp>
        <p:nvSpPr>
          <p:cNvPr id="2" name="TextBox 1">
            <a:extLst>
              <a:ext uri="{FF2B5EF4-FFF2-40B4-BE49-F238E27FC236}">
                <a16:creationId xmlns:a16="http://schemas.microsoft.com/office/drawing/2014/main" id="{A5C4B509-4C77-F143-92D2-CA9AC2142A78}"/>
              </a:ext>
            </a:extLst>
          </p:cNvPr>
          <p:cNvSpPr txBox="1"/>
          <p:nvPr/>
        </p:nvSpPr>
        <p:spPr>
          <a:xfrm>
            <a:off x="4875513" y="2685106"/>
            <a:ext cx="4191000" cy="1169551"/>
          </a:xfrm>
          <a:prstGeom prst="rect">
            <a:avLst/>
          </a:prstGeom>
          <a:noFill/>
        </p:spPr>
        <p:txBody>
          <a:bodyPr wrap="square" rtlCol="0">
            <a:spAutoFit/>
          </a:bodyPr>
          <a:lstStyle/>
          <a:p>
            <a:pPr>
              <a:lnSpc>
                <a:spcPts val="2100"/>
              </a:lnSpc>
            </a:pPr>
            <a:r>
              <a:rPr lang="en-US" dirty="0">
                <a:solidFill>
                  <a:schemeClr val="tx1">
                    <a:lumMod val="85000"/>
                    <a:lumOff val="15000"/>
                  </a:schemeClr>
                </a:solidFill>
                <a:latin typeface="Lato" charset="0"/>
                <a:ea typeface="Lato" charset="0"/>
                <a:cs typeface="Lato" charset="0"/>
              </a:rPr>
              <a:t>Have a medical billing expert review bills </a:t>
            </a:r>
          </a:p>
          <a:p>
            <a:pPr>
              <a:lnSpc>
                <a:spcPts val="2100"/>
              </a:lnSpc>
            </a:pPr>
            <a:r>
              <a:rPr lang="en-US" dirty="0">
                <a:solidFill>
                  <a:schemeClr val="tx1">
                    <a:lumMod val="85000"/>
                    <a:lumOff val="15000"/>
                  </a:schemeClr>
                </a:solidFill>
                <a:latin typeface="Lato" charset="0"/>
                <a:ea typeface="Lato" charset="0"/>
                <a:cs typeface="Lato" charset="0"/>
              </a:rPr>
              <a:t>with the snap of a photo. We’ll even advocate </a:t>
            </a:r>
          </a:p>
          <a:p>
            <a:pPr>
              <a:lnSpc>
                <a:spcPts val="2100"/>
              </a:lnSpc>
            </a:pPr>
            <a:r>
              <a:rPr lang="en-US" dirty="0">
                <a:solidFill>
                  <a:schemeClr val="tx1">
                    <a:lumMod val="85000"/>
                    <a:lumOff val="15000"/>
                  </a:schemeClr>
                </a:solidFill>
                <a:latin typeface="Lato" charset="0"/>
                <a:ea typeface="Lato" charset="0"/>
                <a:cs typeface="Lato" charset="0"/>
              </a:rPr>
              <a:t>on your behalf and get those bills reduced</a:t>
            </a:r>
          </a:p>
          <a:p>
            <a:pPr>
              <a:lnSpc>
                <a:spcPts val="2100"/>
              </a:lnSpc>
            </a:pPr>
            <a:endParaRPr lang="en-US" dirty="0">
              <a:solidFill>
                <a:schemeClr val="tx1">
                  <a:lumMod val="85000"/>
                  <a:lumOff val="15000"/>
                </a:schemeClr>
              </a:solidFill>
              <a:latin typeface="Lato" charset="0"/>
              <a:ea typeface="Lato" charset="0"/>
              <a:cs typeface="Lato" charset="0"/>
            </a:endParaRPr>
          </a:p>
        </p:txBody>
      </p:sp>
      <p:sp>
        <p:nvSpPr>
          <p:cNvPr id="10" name="TextBox 9">
            <a:extLst>
              <a:ext uri="{FF2B5EF4-FFF2-40B4-BE49-F238E27FC236}">
                <a16:creationId xmlns:a16="http://schemas.microsoft.com/office/drawing/2014/main" id="{A5C4B509-4C77-F143-92D2-CA9AC2142A78}"/>
              </a:ext>
            </a:extLst>
          </p:cNvPr>
          <p:cNvSpPr txBox="1"/>
          <p:nvPr/>
        </p:nvSpPr>
        <p:spPr>
          <a:xfrm>
            <a:off x="4875513" y="1552275"/>
            <a:ext cx="3746500" cy="954107"/>
          </a:xfrm>
          <a:prstGeom prst="rect">
            <a:avLst/>
          </a:prstGeom>
          <a:noFill/>
        </p:spPr>
        <p:txBody>
          <a:bodyPr wrap="square" rtlCol="0">
            <a:spAutoFit/>
          </a:bodyPr>
          <a:lstStyle/>
          <a:p>
            <a:r>
              <a:rPr lang="en-US" sz="2800" dirty="0">
                <a:solidFill>
                  <a:schemeClr val="tx1">
                    <a:lumMod val="75000"/>
                    <a:lumOff val="25000"/>
                  </a:schemeClr>
                </a:solidFill>
                <a:latin typeface="Lato" charset="0"/>
                <a:ea typeface="Lato" charset="0"/>
                <a:cs typeface="Lato" charset="0"/>
              </a:rPr>
              <a:t>Get </a:t>
            </a:r>
            <a:r>
              <a:rPr lang="en-US" sz="2800" b="1" dirty="0">
                <a:solidFill>
                  <a:schemeClr val="tx1">
                    <a:lumMod val="75000"/>
                    <a:lumOff val="25000"/>
                  </a:schemeClr>
                </a:solidFill>
                <a:latin typeface="Lato" charset="0"/>
                <a:ea typeface="Lato" charset="0"/>
                <a:cs typeface="Lato" charset="0"/>
              </a:rPr>
              <a:t>peace of mind </a:t>
            </a:r>
            <a:r>
              <a:rPr lang="en-US" sz="2800" dirty="0">
                <a:solidFill>
                  <a:schemeClr val="tx1">
                    <a:lumMod val="75000"/>
                    <a:lumOff val="25000"/>
                  </a:schemeClr>
                </a:solidFill>
                <a:latin typeface="Lato" charset="0"/>
                <a:ea typeface="Lato" charset="0"/>
                <a:cs typeface="Lato" charset="0"/>
              </a:rPr>
              <a:t>with medical bills</a:t>
            </a:r>
          </a:p>
        </p:txBody>
      </p:sp>
      <p:grpSp>
        <p:nvGrpSpPr>
          <p:cNvPr id="12" name="Group 11"/>
          <p:cNvGrpSpPr/>
          <p:nvPr/>
        </p:nvGrpSpPr>
        <p:grpSpPr>
          <a:xfrm>
            <a:off x="7848707" y="329846"/>
            <a:ext cx="974428" cy="974428"/>
            <a:chOff x="7040071" y="218485"/>
            <a:chExt cx="974428" cy="974428"/>
          </a:xfrm>
        </p:grpSpPr>
        <p:sp>
          <p:nvSpPr>
            <p:cNvPr id="6" name="Oval 5"/>
            <p:cNvSpPr/>
            <p:nvPr/>
          </p:nvSpPr>
          <p:spPr>
            <a:xfrm>
              <a:off x="7040071" y="218485"/>
              <a:ext cx="974428" cy="974428"/>
            </a:xfrm>
            <a:prstGeom prst="ellipse">
              <a:avLst/>
            </a:prstGeom>
            <a:noFill/>
            <a:ln w="12700">
              <a:solidFill>
                <a:srgbClr val="682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7247885" y="426299"/>
              <a:ext cx="558800" cy="558800"/>
            </a:xfrm>
            <a:prstGeom prst="rect">
              <a:avLst/>
            </a:prstGeom>
          </p:spPr>
        </p:pic>
      </p:grpSp>
      <p:cxnSp>
        <p:nvCxnSpPr>
          <p:cNvPr id="18" name="Straight Connector 17"/>
          <p:cNvCxnSpPr/>
          <p:nvPr/>
        </p:nvCxnSpPr>
        <p:spPr>
          <a:xfrm>
            <a:off x="4748513" y="1579404"/>
            <a:ext cx="4735" cy="975494"/>
          </a:xfrm>
          <a:prstGeom prst="line">
            <a:avLst/>
          </a:prstGeom>
          <a:ln w="76200">
            <a:solidFill>
              <a:srgbClr val="9B66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214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13126</TotalTime>
  <Words>707</Words>
  <Application>Microsoft Macintosh PowerPoint</Application>
  <PresentationFormat>On-screen Show (4:3)</PresentationFormat>
  <Paragraphs>153</Paragraphs>
  <Slides>17</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Calibri</vt:lpstr>
      <vt:lpstr>Helvetica</vt:lpstr>
      <vt:lpstr>Lato</vt:lpstr>
      <vt:lpstr>Lato Black</vt:lpstr>
      <vt:lpstr>Lato Light</vt:lpstr>
      <vt:lpstr>Lato Medium</vt:lpstr>
      <vt:lpstr>Lato Regular</vt:lpstr>
      <vt:lpstr>Lato Semibold</vt:lpstr>
      <vt:lpstr>Symbol</vt:lpstr>
      <vt:lpstr>Wingdings</vt:lpstr>
      <vt:lpstr>Simple Light</vt:lpstr>
      <vt:lpstr>1_Simple Light</vt:lpstr>
      <vt:lpstr>PowerPoint Presentation</vt:lpstr>
      <vt:lpstr>PowerPoint Presentation</vt:lpstr>
      <vt:lpstr>HEALTHJOY: ON-DEMAND BENEFITS GUIDANCE </vt:lpstr>
      <vt:lpstr>HEALTHJOY: Online Medical Consultations</vt:lpstr>
      <vt:lpstr>HEALTHJOY: Online Medical Consultations</vt:lpstr>
      <vt:lpstr>HEALTHJOY: Healthcare Concierge</vt:lpstr>
      <vt:lpstr>HEALTHJOY: Rx Savings Review</vt:lpstr>
      <vt:lpstr>HEALTHJOY: Virtual Assistant</vt:lpstr>
      <vt:lpstr>HEALTHJOY: Medical Bill Review</vt:lpstr>
      <vt:lpstr>HEALTHJOY: Benefits Wallet</vt:lpstr>
      <vt:lpstr>PowerPoint Presentation</vt:lpstr>
      <vt:lpstr>YOUR FINANCIAL EXPOSURE</vt:lpstr>
      <vt:lpstr>BENEFITS ARE TOO CONFUSING</vt:lpstr>
      <vt:lpstr>DON’T MAKE UNINFORMED DECISIONS</vt:lpstr>
      <vt:lpstr>LET HEALTHJOY MAKE BENEFITS EASY</vt:lpstr>
      <vt:lpstr>A BENEFIT YOU WILL LOVE!</vt:lpstr>
      <vt:lpstr>HEALTHJOY SIMPLIFIES HEALTHCARE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HealthJoy Strategic Partnership Kick-Off for Rose &amp; Kiernan</dc:title>
  <dc:creator>Doug Morse-Schindler</dc:creator>
  <cp:lastModifiedBy>Microsoft Office User</cp:lastModifiedBy>
  <cp:revision>825</cp:revision>
  <cp:lastPrinted>2018-01-04T23:41:07Z</cp:lastPrinted>
  <dcterms:modified xsi:type="dcterms:W3CDTF">2018-09-27T00:13:01Z</dcterms:modified>
</cp:coreProperties>
</file>